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7"/>
  </p:notesMasterIdLst>
  <p:sldIdLst>
    <p:sldId id="256" r:id="rId2"/>
    <p:sldId id="272" r:id="rId3"/>
    <p:sldId id="258" r:id="rId4"/>
    <p:sldId id="260" r:id="rId5"/>
    <p:sldId id="261" r:id="rId6"/>
    <p:sldId id="262" r:id="rId7"/>
    <p:sldId id="264" r:id="rId8"/>
    <p:sldId id="263"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5" autoAdjust="0"/>
    <p:restoredTop sz="94637" autoAdjust="0"/>
  </p:normalViewPr>
  <p:slideViewPr>
    <p:cSldViewPr>
      <p:cViewPr varScale="1">
        <p:scale>
          <a:sx n="123" d="100"/>
          <a:sy n="123" d="100"/>
        </p:scale>
        <p:origin x="-1200"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BCE5A1-D0AF-43DC-AE7D-8A35F43B9A7C}" type="datetimeFigureOut">
              <a:rPr lang="nl-NL" smtClean="0"/>
              <a:t>26-4-2018</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BEEC95-5304-457D-AC3A-10CB4AF845F0}" type="slidenum">
              <a:rPr lang="nl-NL" smtClean="0"/>
              <a:t>‹nr.›</a:t>
            </a:fld>
            <a:endParaRPr lang="nl-NL"/>
          </a:p>
        </p:txBody>
      </p:sp>
    </p:spTree>
    <p:extLst>
      <p:ext uri="{BB962C8B-B14F-4D97-AF65-F5344CB8AC3E}">
        <p14:creationId xmlns:p14="http://schemas.microsoft.com/office/powerpoint/2010/main" val="2547742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CBBEEC95-5304-457D-AC3A-10CB4AF845F0}" type="slidenum">
              <a:rPr lang="nl-NL" smtClean="0"/>
              <a:t>6</a:t>
            </a:fld>
            <a:endParaRPr lang="nl-NL"/>
          </a:p>
        </p:txBody>
      </p:sp>
    </p:spTree>
    <p:extLst>
      <p:ext uri="{BB962C8B-B14F-4D97-AF65-F5344CB8AC3E}">
        <p14:creationId xmlns:p14="http://schemas.microsoft.com/office/powerpoint/2010/main" val="3436900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dirty="0" smtClean="0"/>
              <a:t>Klik om de stijl te bewerken</a:t>
            </a:r>
            <a:endParaRPr lang="nl-NL"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87024194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Gill Sans MT" panose="020B0502020104020203" pitchFamily="34" charset="0"/>
              </a:defRPr>
            </a:lvl1pPr>
          </a:lstStyle>
          <a:p>
            <a:r>
              <a:rPr lang="nl-NL" dirty="0" smtClean="0"/>
              <a:t>Klik om de stijl te bewerken</a:t>
            </a:r>
            <a:endParaRPr lang="nl-NL" dirty="0"/>
          </a:p>
        </p:txBody>
      </p:sp>
      <p:sp>
        <p:nvSpPr>
          <p:cNvPr id="3" name="Tijdelijke aanduiding voor inhoud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a:p>
            <a:pPr lvl="4"/>
            <a:r>
              <a:rPr lang="nl-NL" dirty="0" smtClean="0"/>
              <a:t>Vijfde niveau</a:t>
            </a:r>
            <a:endParaRPr lang="nl-NL" dirty="0"/>
          </a:p>
        </p:txBody>
      </p:sp>
      <p:sp>
        <p:nvSpPr>
          <p:cNvPr id="4" name="Tijdelijke aanduiding voor datum 3"/>
          <p:cNvSpPr>
            <a:spLocks noGrp="1"/>
          </p:cNvSpPr>
          <p:nvPr>
            <p:ph type="dt" sz="half" idx="10"/>
          </p:nvPr>
        </p:nvSpPr>
        <p:spPr/>
        <p:txBody>
          <a:body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65039932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2216996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00E77412-233E-4E1B-A7F8-E189975A3A59}" type="datetimeFigureOut">
              <a:rPr lang="nl-NL" smtClean="0"/>
              <a:t>26-4-2018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1612657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00E77412-233E-4E1B-A7F8-E189975A3A59}" type="datetimeFigureOut">
              <a:rPr lang="nl-NL" smtClean="0"/>
              <a:t>26-4-2018</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3125614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00E77412-233E-4E1B-A7F8-E189975A3A59}" type="datetimeFigureOut">
              <a:rPr lang="nl-NL" smtClean="0"/>
              <a:t>26-4-2018</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2151818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00E77412-233E-4E1B-A7F8-E189975A3A59}" type="datetimeFigureOut">
              <a:rPr lang="nl-NL" smtClean="0"/>
              <a:t>26-4-2018</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1650190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0E77412-233E-4E1B-A7F8-E189975A3A59}" type="datetimeFigureOut">
              <a:rPr lang="nl-NL" smtClean="0"/>
              <a:t>26-4-2018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2950415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00E77412-233E-4E1B-A7F8-E189975A3A59}" type="datetimeFigureOut">
              <a:rPr lang="nl-NL" smtClean="0"/>
              <a:t>26-4-2018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1785130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1042421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122AA5C-1B37-4CF4-9E0D-5FD44D869FDC}" type="slidenum">
              <a:rPr lang="nl-NL" smtClean="0"/>
              <a:t>‹nr.›</a:t>
            </a:fld>
            <a:endParaRPr lang="nl-NL"/>
          </a:p>
        </p:txBody>
      </p:sp>
    </p:spTree>
    <p:extLst>
      <p:ext uri="{BB962C8B-B14F-4D97-AF65-F5344CB8AC3E}">
        <p14:creationId xmlns:p14="http://schemas.microsoft.com/office/powerpoint/2010/main" val="4149736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E77412-233E-4E1B-A7F8-E189975A3A59}" type="datetimeFigureOut">
              <a:rPr lang="nl-NL" smtClean="0"/>
              <a:t>26-4-2018</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22AA5C-1B37-4CF4-9E0D-5FD44D869FDC}" type="slidenum">
              <a:rPr lang="nl-NL" smtClean="0"/>
              <a:t>‹nr.›</a:t>
            </a:fld>
            <a:endParaRPr lang="nl-NL"/>
          </a:p>
        </p:txBody>
      </p:sp>
    </p:spTree>
    <p:extLst>
      <p:ext uri="{BB962C8B-B14F-4D97-AF65-F5344CB8AC3E}">
        <p14:creationId xmlns:p14="http://schemas.microsoft.com/office/powerpoint/2010/main" val="228148050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620688"/>
            <a:ext cx="7772400" cy="1470025"/>
          </a:xfrm>
        </p:spPr>
        <p:txBody>
          <a:bodyPr/>
          <a:lstStyle/>
          <a:p>
            <a:r>
              <a:rPr lang="nl-NL" dirty="0" smtClean="0">
                <a:latin typeface="Gill Sans MT" panose="020B0502020104020203" pitchFamily="34" charset="0"/>
              </a:rPr>
              <a:t>Educatieve Voorziening</a:t>
            </a:r>
            <a:br>
              <a:rPr lang="nl-NL" dirty="0" smtClean="0">
                <a:latin typeface="Gill Sans MT" panose="020B0502020104020203" pitchFamily="34" charset="0"/>
              </a:rPr>
            </a:br>
            <a:r>
              <a:rPr lang="nl-NL" dirty="0" smtClean="0">
                <a:latin typeface="Gill Sans MT" panose="020B0502020104020203" pitchFamily="34" charset="0"/>
              </a:rPr>
              <a:t>AMC/VUmc</a:t>
            </a:r>
            <a:endParaRPr lang="nl-NL" dirty="0">
              <a:latin typeface="Gill Sans MT" panose="020B0502020104020203" pitchFamily="34" charset="0"/>
            </a:endParaRPr>
          </a:p>
        </p:txBody>
      </p:sp>
      <p:sp>
        <p:nvSpPr>
          <p:cNvPr id="3" name="Ondertitel 2"/>
          <p:cNvSpPr>
            <a:spLocks noGrp="1"/>
          </p:cNvSpPr>
          <p:nvPr>
            <p:ph type="subTitle" idx="1"/>
          </p:nvPr>
        </p:nvSpPr>
        <p:spPr>
          <a:xfrm>
            <a:off x="1371600" y="2708920"/>
            <a:ext cx="6400800" cy="1752600"/>
          </a:xfrm>
        </p:spPr>
        <p:txBody>
          <a:bodyPr/>
          <a:lstStyle/>
          <a:p>
            <a:r>
              <a:rPr lang="nl-NL" dirty="0" smtClean="0">
                <a:latin typeface="Gill Sans MT" panose="020B0502020104020203" pitchFamily="34" charset="0"/>
              </a:rPr>
              <a:t>Jaarverslag 2017</a:t>
            </a:r>
            <a:endParaRPr lang="nl-NL" dirty="0">
              <a:latin typeface="Gill Sans MT" panose="020B0502020104020203" pitchFamily="34" charset="0"/>
            </a:endParaRPr>
          </a:p>
        </p:txBody>
      </p:sp>
      <p:pic>
        <p:nvPicPr>
          <p:cNvPr id="4" name="Afbeelding 3"/>
          <p:cNvPicPr>
            <a:picLocks noChangeAspect="1"/>
          </p:cNvPicPr>
          <p:nvPr/>
        </p:nvPicPr>
        <p:blipFill rotWithShape="1">
          <a:blip r:embed="rId2">
            <a:extLst>
              <a:ext uri="{28A0092B-C50C-407E-A947-70E740481C1C}">
                <a14:useLocalDpi xmlns:a14="http://schemas.microsoft.com/office/drawing/2010/main" val="0"/>
              </a:ext>
            </a:extLst>
          </a:blip>
          <a:srcRect l="40882" b="13831"/>
          <a:stretch/>
        </p:blipFill>
        <p:spPr>
          <a:xfrm>
            <a:off x="1085178" y="3573016"/>
            <a:ext cx="6973645" cy="3140968"/>
          </a:xfrm>
          <a:prstGeom prst="rect">
            <a:avLst/>
          </a:prstGeom>
        </p:spPr>
      </p:pic>
    </p:spTree>
    <p:extLst>
      <p:ext uri="{BB962C8B-B14F-4D97-AF65-F5344CB8AC3E}">
        <p14:creationId xmlns:p14="http://schemas.microsoft.com/office/powerpoint/2010/main" val="3593374576"/>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620688"/>
            <a:ext cx="7772400" cy="1470025"/>
          </a:xfrm>
        </p:spPr>
        <p:txBody>
          <a:bodyPr/>
          <a:lstStyle/>
          <a:p>
            <a:r>
              <a:rPr lang="nl-NL" dirty="0" smtClean="0">
                <a:latin typeface="Gill Sans MT" panose="020B0502020104020203" pitchFamily="34" charset="0"/>
              </a:rPr>
              <a:t>Educatieve Voorziening</a:t>
            </a:r>
            <a:br>
              <a:rPr lang="nl-NL" dirty="0" smtClean="0">
                <a:latin typeface="Gill Sans MT" panose="020B0502020104020203" pitchFamily="34" charset="0"/>
              </a:rPr>
            </a:br>
            <a:r>
              <a:rPr lang="nl-NL" dirty="0" smtClean="0">
                <a:latin typeface="Gill Sans MT" panose="020B0502020104020203" pitchFamily="34" charset="0"/>
              </a:rPr>
              <a:t>AMC/VUmc</a:t>
            </a:r>
            <a:endParaRPr lang="nl-NL" dirty="0">
              <a:latin typeface="Gill Sans MT" panose="020B0502020104020203" pitchFamily="34" charset="0"/>
            </a:endParaRPr>
          </a:p>
        </p:txBody>
      </p:sp>
      <p:sp>
        <p:nvSpPr>
          <p:cNvPr id="3" name="Ondertitel 2"/>
          <p:cNvSpPr>
            <a:spLocks noGrp="1"/>
          </p:cNvSpPr>
          <p:nvPr>
            <p:ph type="subTitle" idx="1"/>
          </p:nvPr>
        </p:nvSpPr>
        <p:spPr>
          <a:xfrm>
            <a:off x="1371600" y="2708920"/>
            <a:ext cx="6400800" cy="1752600"/>
          </a:xfrm>
        </p:spPr>
        <p:txBody>
          <a:bodyPr/>
          <a:lstStyle/>
          <a:p>
            <a:r>
              <a:rPr lang="nl-NL" dirty="0" smtClean="0">
                <a:latin typeface="Gill Sans MT" panose="020B0502020104020203" pitchFamily="34" charset="0"/>
              </a:rPr>
              <a:t>Jaarverslag 2017</a:t>
            </a:r>
            <a:endParaRPr lang="nl-NL" dirty="0">
              <a:latin typeface="Gill Sans MT" panose="020B0502020104020203" pitchFamily="34" charset="0"/>
            </a:endParaRPr>
          </a:p>
        </p:txBody>
      </p:sp>
      <p:pic>
        <p:nvPicPr>
          <p:cNvPr id="4" name="Afbeelding 3"/>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45000" contrast="30000"/>
                    </a14:imgEffect>
                  </a14:imgLayer>
                </a14:imgProps>
              </a:ext>
              <a:ext uri="{28A0092B-C50C-407E-A947-70E740481C1C}">
                <a14:useLocalDpi xmlns:a14="http://schemas.microsoft.com/office/drawing/2010/main" val="0"/>
              </a:ext>
            </a:extLst>
          </a:blip>
          <a:srcRect l="40882" b="13831"/>
          <a:stretch/>
        </p:blipFill>
        <p:spPr>
          <a:xfrm>
            <a:off x="1085178" y="3573016"/>
            <a:ext cx="6973645" cy="3140968"/>
          </a:xfrm>
          <a:prstGeom prst="rect">
            <a:avLst/>
          </a:prstGeom>
        </p:spPr>
      </p:pic>
      <p:sp>
        <p:nvSpPr>
          <p:cNvPr id="6" name="Tekstvak 5"/>
          <p:cNvSpPr txBox="1"/>
          <p:nvPr/>
        </p:nvSpPr>
        <p:spPr>
          <a:xfrm>
            <a:off x="1085178" y="3645024"/>
            <a:ext cx="6973645" cy="769441"/>
          </a:xfrm>
          <a:prstGeom prst="rect">
            <a:avLst/>
          </a:prstGeom>
          <a:noFill/>
        </p:spPr>
        <p:txBody>
          <a:bodyPr wrap="square" rtlCol="0">
            <a:spAutoFit/>
          </a:bodyPr>
          <a:lstStyle/>
          <a:p>
            <a:endParaRPr lang="nl-NL" sz="1100" dirty="0">
              <a:latin typeface="Gill Sans MT" panose="020B0502020104020203" pitchFamily="34" charset="0"/>
            </a:endParaRPr>
          </a:p>
          <a:p>
            <a:r>
              <a:rPr lang="nl-NL" sz="1100" dirty="0" smtClean="0">
                <a:latin typeface="Gill Sans MT" panose="020B0502020104020203" pitchFamily="34" charset="0"/>
              </a:rPr>
              <a:t>Om </a:t>
            </a:r>
            <a:r>
              <a:rPr lang="nl-NL" sz="1100" dirty="0">
                <a:latin typeface="Gill Sans MT" panose="020B0502020104020203" pitchFamily="34" charset="0"/>
              </a:rPr>
              <a:t>een indruk te krijgen van het zeer gevarieerde jaar </a:t>
            </a:r>
            <a:r>
              <a:rPr lang="nl-NL" sz="1100" dirty="0" smtClean="0">
                <a:latin typeface="Gill Sans MT" panose="020B0502020104020203" pitchFamily="34" charset="0"/>
              </a:rPr>
              <a:t>2017 </a:t>
            </a:r>
            <a:r>
              <a:rPr lang="nl-NL" sz="1100" dirty="0">
                <a:latin typeface="Gill Sans MT" panose="020B0502020104020203" pitchFamily="34" charset="0"/>
              </a:rPr>
              <a:t>hebben we veel van onze activiteiten in beeld gebracht en in de vorm van een kalender </a:t>
            </a:r>
            <a:r>
              <a:rPr lang="nl-NL" sz="1100" dirty="0" smtClean="0">
                <a:latin typeface="Gill Sans MT" panose="020B0502020104020203" pitchFamily="34" charset="0"/>
              </a:rPr>
              <a:t>gegoten. Veel </a:t>
            </a:r>
            <a:r>
              <a:rPr lang="nl-NL" sz="1100" dirty="0">
                <a:latin typeface="Gill Sans MT" panose="020B0502020104020203" pitchFamily="34" charset="0"/>
              </a:rPr>
              <a:t>lees- en kijkplezier! </a:t>
            </a:r>
            <a:endParaRPr lang="nl-NL" sz="1100" dirty="0" smtClean="0">
              <a:latin typeface="Gill Sans MT" panose="020B0502020104020203" pitchFamily="34" charset="0"/>
            </a:endParaRPr>
          </a:p>
          <a:p>
            <a:pPr algn="r"/>
            <a:r>
              <a:rPr lang="nl-NL" sz="1100" i="1" dirty="0" smtClean="0">
                <a:latin typeface="Gill Sans MT" panose="020B0502020104020203" pitchFamily="34" charset="0"/>
              </a:rPr>
              <a:t>C.J. Hendriks, hoofd EV</a:t>
            </a:r>
            <a:endParaRPr lang="nl-NL" sz="1100" i="1" dirty="0">
              <a:latin typeface="Gill Sans MT" panose="020B0502020104020203" pitchFamily="34" charset="0"/>
            </a:endParaRPr>
          </a:p>
        </p:txBody>
      </p:sp>
    </p:spTree>
    <p:extLst>
      <p:ext uri="{BB962C8B-B14F-4D97-AF65-F5344CB8AC3E}">
        <p14:creationId xmlns:p14="http://schemas.microsoft.com/office/powerpoint/2010/main" val="3889242498"/>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hoek 5"/>
          <p:cNvSpPr/>
          <p:nvPr/>
        </p:nvSpPr>
        <p:spPr>
          <a:xfrm>
            <a:off x="252002" y="188640"/>
            <a:ext cx="3743934" cy="2736304"/>
          </a:xfrm>
          <a:prstGeom prst="rect">
            <a:avLst/>
          </a:prstGeom>
          <a:solidFill>
            <a:schemeClr val="accent6">
              <a:lumMod val="75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p:cNvSpPr txBox="1"/>
          <p:nvPr/>
        </p:nvSpPr>
        <p:spPr>
          <a:xfrm>
            <a:off x="557546" y="476670"/>
            <a:ext cx="3222366" cy="2123658"/>
          </a:xfrm>
          <a:prstGeom prst="rect">
            <a:avLst/>
          </a:prstGeom>
          <a:noFill/>
        </p:spPr>
        <p:txBody>
          <a:bodyPr wrap="square" rtlCol="0">
            <a:spAutoFit/>
          </a:bodyPr>
          <a:lstStyle/>
          <a:p>
            <a:pPr>
              <a:spcAft>
                <a:spcPts val="300"/>
              </a:spcAft>
            </a:pPr>
            <a:r>
              <a:rPr lang="nl-NL" sz="1100" dirty="0" smtClean="0">
                <a:solidFill>
                  <a:srgbClr val="FFFF00"/>
                </a:solidFill>
                <a:latin typeface="Gill Sans MT" panose="020B0502020104020203" pitchFamily="34" charset="0"/>
              </a:rPr>
              <a:t>Van 24 tot en met 27 januari </a:t>
            </a:r>
            <a:r>
              <a:rPr lang="nl-NL" sz="1100" dirty="0">
                <a:solidFill>
                  <a:srgbClr val="FFFF00"/>
                </a:solidFill>
                <a:latin typeface="Gill Sans MT" panose="020B0502020104020203" pitchFamily="34" charset="0"/>
              </a:rPr>
              <a:t>heeft een aantal consulenten de Nationale Onderwijs Tentoonstelling (NOT) bezocht in de jaarbeurshallen </a:t>
            </a:r>
            <a:r>
              <a:rPr lang="nl-NL" sz="1100" dirty="0" smtClean="0">
                <a:solidFill>
                  <a:srgbClr val="FFFF00"/>
                </a:solidFill>
                <a:latin typeface="Gill Sans MT" panose="020B0502020104020203" pitchFamily="34" charset="0"/>
              </a:rPr>
              <a:t>te Utrecht</a:t>
            </a:r>
            <a:r>
              <a:rPr lang="nl-NL" sz="1100" dirty="0">
                <a:solidFill>
                  <a:srgbClr val="FFFF00"/>
                </a:solidFill>
                <a:latin typeface="Gill Sans MT" panose="020B0502020104020203" pitchFamily="34" charset="0"/>
              </a:rPr>
              <a:t>.</a:t>
            </a:r>
            <a:br>
              <a:rPr lang="nl-NL" sz="1100" dirty="0">
                <a:solidFill>
                  <a:srgbClr val="FFFF00"/>
                </a:solidFill>
                <a:latin typeface="Gill Sans MT" panose="020B0502020104020203" pitchFamily="34" charset="0"/>
              </a:rPr>
            </a:br>
            <a:r>
              <a:rPr lang="nl-NL" sz="1100" dirty="0">
                <a:solidFill>
                  <a:srgbClr val="FFFF00"/>
                </a:solidFill>
                <a:latin typeface="Gill Sans MT" panose="020B0502020104020203" pitchFamily="34" charset="0"/>
              </a:rPr>
              <a:t>Deze beurs, die om de 2 jaar gehouden wordt, is bestemd voor iedereen die werkzaam is in het primair onderwijs, voortgezet onderwijs en het middelbaar beroepsonderwijs.</a:t>
            </a:r>
            <a:br>
              <a:rPr lang="nl-NL" sz="1100" dirty="0">
                <a:solidFill>
                  <a:srgbClr val="FFFF00"/>
                </a:solidFill>
                <a:latin typeface="Gill Sans MT" panose="020B0502020104020203" pitchFamily="34" charset="0"/>
              </a:rPr>
            </a:br>
            <a:r>
              <a:rPr lang="nl-NL" sz="1100" dirty="0">
                <a:solidFill>
                  <a:srgbClr val="FFFF00"/>
                </a:solidFill>
                <a:latin typeface="Gill Sans MT" panose="020B0502020104020203" pitchFamily="34" charset="0"/>
              </a:rPr>
              <a:t>In de diverse hallen kunnen bezoekers kennis nemen van o.a. ontwikkelingsmateriaal, lesmethoden, meubilair en de nieuwste ontwikkelingen op het gebied van ICT. Ook is er de mogelijkheid om workshops en presentaties bij te wonen.</a:t>
            </a:r>
          </a:p>
        </p:txBody>
      </p:sp>
      <p:pic>
        <p:nvPicPr>
          <p:cNvPr id="5" name="Afbeelding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4544346"/>
            <a:ext cx="2438405" cy="2017780"/>
          </a:xfrm>
          <a:prstGeom prst="rect">
            <a:avLst/>
          </a:prstGeom>
          <a:effectLst>
            <a:outerShdw blurRad="279400" dist="152400" dir="2700000" algn="ctr" rotWithShape="0">
              <a:schemeClr val="tx1">
                <a:alpha val="40000"/>
              </a:schemeClr>
            </a:outerShdw>
          </a:effectLst>
        </p:spPr>
      </p:pic>
      <p:pic>
        <p:nvPicPr>
          <p:cNvPr id="2" name="Afbeelding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91444">
            <a:off x="5318424" y="3409391"/>
            <a:ext cx="3449960" cy="2298536"/>
          </a:xfrm>
          <a:prstGeom prst="rect">
            <a:avLst/>
          </a:prstGeom>
          <a:effectLst>
            <a:outerShdw blurRad="279400" dist="152400" dir="2700000" algn="ctr" rotWithShape="0">
              <a:srgbClr val="000000">
                <a:alpha val="40000"/>
              </a:srgbClr>
            </a:outerShdw>
          </a:effectLst>
        </p:spPr>
      </p:pic>
      <p:pic>
        <p:nvPicPr>
          <p:cNvPr id="10" name="Afbeelding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82786">
            <a:off x="4734316" y="797544"/>
            <a:ext cx="3995848" cy="2261065"/>
          </a:xfrm>
          <a:prstGeom prst="rect">
            <a:avLst/>
          </a:prstGeom>
          <a:effectLst>
            <a:outerShdw blurRad="279400" dist="152400" dir="2700000" algn="ctr" rotWithShape="0">
              <a:srgbClr val="000000">
                <a:alpha val="40000"/>
              </a:srgbClr>
            </a:outerShdw>
          </a:effectLst>
        </p:spPr>
      </p:pic>
      <p:sp>
        <p:nvSpPr>
          <p:cNvPr id="8" name="Tekstvak 7"/>
          <p:cNvSpPr txBox="1"/>
          <p:nvPr/>
        </p:nvSpPr>
        <p:spPr>
          <a:xfrm>
            <a:off x="3563888" y="2974685"/>
            <a:ext cx="1728192" cy="3308598"/>
          </a:xfrm>
          <a:prstGeom prst="rect">
            <a:avLst/>
          </a:prstGeom>
          <a:noFill/>
        </p:spPr>
        <p:txBody>
          <a:bodyPr wrap="square" rtlCol="0">
            <a:spAutoFit/>
          </a:bodyPr>
          <a:lstStyle/>
          <a:p>
            <a:pPr>
              <a:spcBef>
                <a:spcPts val="300"/>
              </a:spcBef>
              <a:spcAft>
                <a:spcPts val="300"/>
              </a:spcAft>
            </a:pPr>
            <a:r>
              <a:rPr lang="nl-NL" sz="1100" dirty="0" smtClean="0">
                <a:solidFill>
                  <a:srgbClr val="CC0000"/>
                </a:solidFill>
                <a:latin typeface="Gill Sans MT" panose="020B0502020104020203" pitchFamily="34" charset="0"/>
              </a:rPr>
              <a:t>Een </a:t>
            </a:r>
            <a:r>
              <a:rPr lang="nl-NL" sz="1100" dirty="0">
                <a:solidFill>
                  <a:srgbClr val="CC0000"/>
                </a:solidFill>
                <a:latin typeface="Gill Sans MT" panose="020B0502020104020203" pitchFamily="34" charset="0"/>
              </a:rPr>
              <a:t>terugkerend onderdeel van de NOT is het onafhankelijke congresprogramma, de Onderwijsacademie. In 2017 met seminars over onder andere ‘Toenemende Werkdruk, ‘Onderzoekend Leren, ‘Sociaal Emotioneel Leren’ en ‘Duurzame en Gezonde Scholen’ op het programma. Verder stonden er verschillende andere thema’s centraal tijdens de NOT 2017, waaronder ‘Het Jonge Lerarenplan’ en ‘ICT in het Onderwijs’.</a:t>
            </a:r>
          </a:p>
        </p:txBody>
      </p:sp>
      <p:sp>
        <p:nvSpPr>
          <p:cNvPr id="9" name="Rechthoek 8"/>
          <p:cNvSpPr/>
          <p:nvPr/>
        </p:nvSpPr>
        <p:spPr>
          <a:xfrm>
            <a:off x="3312078" y="2681306"/>
            <a:ext cx="2520280" cy="3672408"/>
          </a:xfrm>
          <a:prstGeom prst="rect">
            <a:avLst/>
          </a:prstGeom>
          <a:solidFill>
            <a:schemeClr val="accent6">
              <a:lumMod val="75000"/>
              <a:alpha val="35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19402270"/>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hthoek 10"/>
          <p:cNvSpPr/>
          <p:nvPr/>
        </p:nvSpPr>
        <p:spPr>
          <a:xfrm>
            <a:off x="395536" y="3284984"/>
            <a:ext cx="5904656" cy="3384375"/>
          </a:xfrm>
          <a:prstGeom prst="rect">
            <a:avLst/>
          </a:prstGeom>
          <a:solidFill>
            <a:schemeClr val="accent3">
              <a:lumMod val="20000"/>
              <a:lumOff val="80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980728"/>
            <a:ext cx="2088232" cy="2222957"/>
          </a:xfrm>
          <a:prstGeom prst="rect">
            <a:avLst/>
          </a:prstGeom>
        </p:spPr>
      </p:pic>
      <p:sp>
        <p:nvSpPr>
          <p:cNvPr id="5" name="Rechthoek 4"/>
          <p:cNvSpPr/>
          <p:nvPr/>
        </p:nvSpPr>
        <p:spPr>
          <a:xfrm>
            <a:off x="1403648" y="260648"/>
            <a:ext cx="6984776" cy="2297091"/>
          </a:xfrm>
          <a:prstGeom prst="rect">
            <a:avLst/>
          </a:prstGeom>
          <a:solidFill>
            <a:schemeClr val="accent3">
              <a:lumMod val="20000"/>
              <a:lumOff val="80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ekstvak 5"/>
          <p:cNvSpPr txBox="1"/>
          <p:nvPr/>
        </p:nvSpPr>
        <p:spPr>
          <a:xfrm>
            <a:off x="1619672" y="344988"/>
            <a:ext cx="6264696" cy="1954381"/>
          </a:xfrm>
          <a:prstGeom prst="rect">
            <a:avLst/>
          </a:prstGeom>
          <a:noFill/>
        </p:spPr>
        <p:txBody>
          <a:bodyPr wrap="square" rtlCol="0">
            <a:spAutoFit/>
          </a:bodyPr>
          <a:lstStyle/>
          <a:p>
            <a:r>
              <a:rPr lang="nl-NL" sz="1100" dirty="0">
                <a:latin typeface="Gill Sans MT" panose="020B0502020104020203" pitchFamily="34" charset="0"/>
              </a:rPr>
              <a:t>Op 28 februari was de jaarlijkse studiemiddag  van Huisonderwijs Amsterdam. Deze middag wordt in samenwerking met de Educatieve Voorziening georganiseerd en vond weer plaats in het AMC. De titel van de studiemiddag was “Met hoofdpijn naar school?!”</a:t>
            </a:r>
          </a:p>
          <a:p>
            <a:r>
              <a:rPr lang="nl-NL" sz="1100" dirty="0">
                <a:latin typeface="Gill Sans MT" panose="020B0502020104020203" pitchFamily="34" charset="0"/>
              </a:rPr>
              <a:t>De middag werd voorgezeten  door Jet van der Jagt, bestuurslid van Huisonderwijs Amsterdam en arts jeugdgezondheidszorg GGD Amsterdam. Sprekers waren</a:t>
            </a:r>
            <a:r>
              <a:rPr lang="nl-NL" sz="1100" dirty="0" smtClean="0">
                <a:latin typeface="Gill Sans MT" panose="020B0502020104020203" pitchFamily="34" charset="0"/>
              </a:rPr>
              <a:t>:</a:t>
            </a:r>
          </a:p>
          <a:p>
            <a:endParaRPr lang="nl-NL" sz="1100" dirty="0">
              <a:latin typeface="Gill Sans MT" panose="020B0502020104020203" pitchFamily="34" charset="0"/>
            </a:endParaRPr>
          </a:p>
          <a:p>
            <a:pPr marL="628650" lvl="1" indent="-171450">
              <a:buFont typeface="Arial" panose="020B0604020202020204" pitchFamily="34" charset="0"/>
              <a:buChar char="•"/>
            </a:pPr>
            <a:r>
              <a:rPr lang="nl-NL" sz="1100" dirty="0" smtClean="0">
                <a:latin typeface="Gill Sans MT" panose="020B0502020104020203" pitchFamily="34" charset="0"/>
              </a:rPr>
              <a:t>Marc </a:t>
            </a:r>
            <a:r>
              <a:rPr lang="nl-NL" sz="1100" dirty="0">
                <a:latin typeface="Gill Sans MT" panose="020B0502020104020203" pitchFamily="34" charset="0"/>
              </a:rPr>
              <a:t>van Engelen, kinderneuroloog AMC/EKZ</a:t>
            </a:r>
          </a:p>
          <a:p>
            <a:pPr marL="628650" lvl="1" indent="-171450">
              <a:buFont typeface="Arial" panose="020B0604020202020204" pitchFamily="34" charset="0"/>
              <a:buChar char="•"/>
            </a:pPr>
            <a:r>
              <a:rPr lang="nl-NL" sz="1100" dirty="0" err="1" smtClean="0">
                <a:latin typeface="Gill Sans MT" panose="020B0502020104020203" pitchFamily="34" charset="0"/>
              </a:rPr>
              <a:t>Florette</a:t>
            </a:r>
            <a:r>
              <a:rPr lang="nl-NL" sz="1100" dirty="0" smtClean="0">
                <a:latin typeface="Gill Sans MT" panose="020B0502020104020203" pitchFamily="34" charset="0"/>
              </a:rPr>
              <a:t> </a:t>
            </a:r>
            <a:r>
              <a:rPr lang="nl-NL" sz="1100" dirty="0" err="1">
                <a:latin typeface="Gill Sans MT" panose="020B0502020104020203" pitchFamily="34" charset="0"/>
              </a:rPr>
              <a:t>Nagtegaal</a:t>
            </a:r>
            <a:r>
              <a:rPr lang="nl-NL" sz="1100" dirty="0">
                <a:latin typeface="Gill Sans MT" panose="020B0502020104020203" pitchFamily="34" charset="0"/>
              </a:rPr>
              <a:t>, arts afdeling jeugdgezondheidszorg/ huisarts</a:t>
            </a:r>
          </a:p>
          <a:p>
            <a:pPr marL="628650" lvl="1" indent="-171450">
              <a:buFont typeface="Arial" panose="020B0604020202020204" pitchFamily="34" charset="0"/>
              <a:buChar char="•"/>
            </a:pPr>
            <a:r>
              <a:rPr lang="nl-NL" sz="1100" dirty="0" smtClean="0">
                <a:latin typeface="Gill Sans MT" panose="020B0502020104020203" pitchFamily="34" charset="0"/>
              </a:rPr>
              <a:t>Claire</a:t>
            </a:r>
            <a:r>
              <a:rPr lang="nl-NL" sz="1100" dirty="0">
                <a:latin typeface="Gill Sans MT" panose="020B0502020104020203" pitchFamily="34" charset="0"/>
              </a:rPr>
              <a:t>, </a:t>
            </a:r>
            <a:r>
              <a:rPr lang="nl-NL" sz="1100" dirty="0" smtClean="0">
                <a:latin typeface="Gill Sans MT" panose="020B0502020104020203" pitchFamily="34" charset="0"/>
              </a:rPr>
              <a:t>ervaringsdeskundige</a:t>
            </a:r>
          </a:p>
          <a:p>
            <a:pPr marL="628650" lvl="1" indent="-171450">
              <a:buFont typeface="Arial" panose="020B0604020202020204" pitchFamily="34" charset="0"/>
              <a:buChar char="•"/>
            </a:pPr>
            <a:endParaRPr lang="nl-NL" sz="1100" dirty="0">
              <a:latin typeface="Gill Sans MT" panose="020B0502020104020203" pitchFamily="34" charset="0"/>
            </a:endParaRPr>
          </a:p>
          <a:p>
            <a:r>
              <a:rPr lang="nl-NL" sz="1100" dirty="0">
                <a:latin typeface="Gill Sans MT" panose="020B0502020104020203" pitchFamily="34" charset="0"/>
              </a:rPr>
              <a:t>De middag was zeer informatief en goed bezocht.</a:t>
            </a:r>
          </a:p>
        </p:txBody>
      </p:sp>
      <p:sp>
        <p:nvSpPr>
          <p:cNvPr id="7" name="Tekstvak 6"/>
          <p:cNvSpPr txBox="1"/>
          <p:nvPr/>
        </p:nvSpPr>
        <p:spPr>
          <a:xfrm>
            <a:off x="683568" y="3645024"/>
            <a:ext cx="2880320" cy="2800767"/>
          </a:xfrm>
          <a:prstGeom prst="rect">
            <a:avLst/>
          </a:prstGeom>
          <a:noFill/>
        </p:spPr>
        <p:txBody>
          <a:bodyPr wrap="square" rtlCol="0">
            <a:spAutoFit/>
          </a:bodyPr>
          <a:lstStyle/>
          <a:p>
            <a:r>
              <a:rPr lang="nl-NL" sz="1100" dirty="0">
                <a:latin typeface="Gill Sans MT" panose="020B0502020104020203" pitchFamily="34" charset="0"/>
              </a:rPr>
              <a:t>Het feestje van het 115 jarig bestaan van het  Huisonderwijs Amsterdam  op 18 september 2017 was zeer geslaagd. Na een regenbuitje brak de zon door en genoten we van een rondvaart langs de hoogtepunten van de Amsterdamse School met een zeer ervaren gids. De boottocht eindigde bij het complex De </a:t>
            </a:r>
            <a:r>
              <a:rPr lang="nl-NL" sz="1100" dirty="0" err="1">
                <a:latin typeface="Gill Sans MT" panose="020B0502020104020203" pitchFamily="34" charset="0"/>
              </a:rPr>
              <a:t>Dageraad</a:t>
            </a:r>
            <a:r>
              <a:rPr lang="nl-NL" sz="1100" dirty="0">
                <a:latin typeface="Gill Sans MT" panose="020B0502020104020203" pitchFamily="34" charset="0"/>
              </a:rPr>
              <a:t> in Zuid waar we een glaasje dronken alvorens terug te keren naar de </a:t>
            </a:r>
            <a:r>
              <a:rPr lang="nl-NL" sz="1100" dirty="0" err="1">
                <a:latin typeface="Gill Sans MT" panose="020B0502020104020203" pitchFamily="34" charset="0"/>
              </a:rPr>
              <a:t>Spaarndammerbuurt</a:t>
            </a:r>
            <a:r>
              <a:rPr lang="nl-NL" sz="1100" dirty="0">
                <a:latin typeface="Gill Sans MT" panose="020B0502020104020203" pitchFamily="34" charset="0"/>
              </a:rPr>
              <a:t> waar we bij restaurant Freud heerlijk hebben gegeten. Er heerste een ontspannen sfeer waarin (oud) docenten en bestuursleden van het Huisonderwijs, consulenten van de Educatieve Voorziening en het ABC elkaar voor het eerst ontmoetten of beter leerden kennen.</a:t>
            </a:r>
          </a:p>
        </p:txBody>
      </p:sp>
      <p:pic>
        <p:nvPicPr>
          <p:cNvPr id="8" name="Afbeelding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5030" y="4089183"/>
            <a:ext cx="3564396" cy="2377425"/>
          </a:xfrm>
          <a:prstGeom prst="rect">
            <a:avLst/>
          </a:prstGeom>
          <a:effectLst>
            <a:outerShdw blurRad="279400" dist="152400" dir="2700000" algn="ctr" rotWithShape="0">
              <a:schemeClr val="tx1">
                <a:alpha val="40000"/>
              </a:schemeClr>
            </a:outerShdw>
          </a:effectLst>
        </p:spPr>
      </p:pic>
      <p:pic>
        <p:nvPicPr>
          <p:cNvPr id="2" name="Afbeelding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6216" y="3027627"/>
            <a:ext cx="2438405" cy="2017780"/>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1086524839"/>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hoek 6"/>
          <p:cNvSpPr/>
          <p:nvPr/>
        </p:nvSpPr>
        <p:spPr>
          <a:xfrm>
            <a:off x="58187" y="116631"/>
            <a:ext cx="8834294" cy="6669359"/>
          </a:xfrm>
          <a:prstGeom prst="rect">
            <a:avLst/>
          </a:prstGeom>
          <a:solidFill>
            <a:schemeClr val="accent6">
              <a:lumMod val="20000"/>
              <a:lumOff val="80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Tekstvak 10"/>
          <p:cNvSpPr txBox="1"/>
          <p:nvPr/>
        </p:nvSpPr>
        <p:spPr>
          <a:xfrm>
            <a:off x="2699792" y="231224"/>
            <a:ext cx="5760640" cy="2015936"/>
          </a:xfrm>
          <a:prstGeom prst="rect">
            <a:avLst/>
          </a:prstGeom>
          <a:noFill/>
        </p:spPr>
        <p:txBody>
          <a:bodyPr wrap="square" rtlCol="0">
            <a:spAutoFit/>
          </a:bodyPr>
          <a:lstStyle/>
          <a:p>
            <a:pPr>
              <a:spcAft>
                <a:spcPts val="600"/>
              </a:spcAft>
            </a:pPr>
            <a:r>
              <a:rPr lang="nl-NL" sz="1100" dirty="0" smtClean="0">
                <a:latin typeface="Arial Rounded MT Bold" panose="020F0704030504030204" pitchFamily="34" charset="0"/>
              </a:rPr>
              <a:t>AV-1</a:t>
            </a:r>
          </a:p>
          <a:p>
            <a:pPr>
              <a:spcAft>
                <a:spcPts val="600"/>
              </a:spcAft>
            </a:pPr>
            <a:r>
              <a:rPr lang="nl-NL" sz="1100" dirty="0" smtClean="0">
                <a:latin typeface="Gill Sans MT" panose="020B0502020104020203" pitchFamily="34" charset="0"/>
                <a:ea typeface="Calibri"/>
                <a:cs typeface="Times New Roman"/>
              </a:rPr>
              <a:t>We kennen natuurlijk de KPN Klasgenoot als middel om leerlingen ‘bij de les te houden’, maar dit jaar werden wij benaderd door de Noorse organisatie </a:t>
            </a:r>
            <a:r>
              <a:rPr lang="nl-NL" sz="1100" i="1" dirty="0" err="1" smtClean="0">
                <a:latin typeface="Gill Sans MT" panose="020B0502020104020203" pitchFamily="34" charset="0"/>
                <a:ea typeface="Calibri"/>
                <a:cs typeface="Times New Roman"/>
              </a:rPr>
              <a:t>NoIsolation</a:t>
            </a:r>
            <a:r>
              <a:rPr lang="nl-NL" sz="1100" dirty="0" smtClean="0">
                <a:latin typeface="Gill Sans MT" panose="020B0502020104020203" pitchFamily="34" charset="0"/>
                <a:ea typeface="Calibri"/>
                <a:cs typeface="Times New Roman"/>
              </a:rPr>
              <a:t> die aandacht vroegen voor een vergelijkbaar initiatief.</a:t>
            </a:r>
          </a:p>
          <a:p>
            <a:pPr>
              <a:spcAft>
                <a:spcPts val="600"/>
              </a:spcAft>
            </a:pPr>
            <a:r>
              <a:rPr lang="nl-NL" sz="1100" dirty="0" smtClean="0">
                <a:latin typeface="Gill Sans MT" panose="020B0502020104020203" pitchFamily="34" charset="0"/>
                <a:ea typeface="Calibri"/>
                <a:cs typeface="Times New Roman"/>
              </a:rPr>
              <a:t>Hun </a:t>
            </a:r>
            <a:r>
              <a:rPr lang="nl-NL" sz="1100" dirty="0" smtClean="0">
                <a:latin typeface="Arial Rounded MT Bold" panose="020F0704030504030204" pitchFamily="34" charset="0"/>
                <a:ea typeface="Calibri"/>
                <a:cs typeface="Times New Roman"/>
              </a:rPr>
              <a:t>AV-1</a:t>
            </a:r>
            <a:r>
              <a:rPr lang="nl-NL" sz="1100" dirty="0" smtClean="0">
                <a:latin typeface="Gill Sans MT" panose="020B0502020104020203" pitchFamily="34" charset="0"/>
                <a:ea typeface="Calibri"/>
                <a:cs typeface="Times New Roman"/>
              </a:rPr>
              <a:t> wijkt op een aantal punten af van de al bestaande oplossing: het ontbreken van een beeldscherm is wel het opvallendste verschil. Dit is gedaan om kinderen ter wille te zijn die niet graag in beeld komen met alle zichtbare gevolgen van hun ziekte.</a:t>
            </a:r>
          </a:p>
          <a:p>
            <a:pPr>
              <a:spcAft>
                <a:spcPts val="600"/>
              </a:spcAft>
            </a:pPr>
            <a:r>
              <a:rPr lang="nl-NL" sz="1100" dirty="0" smtClean="0">
                <a:latin typeface="Gill Sans MT" panose="020B0502020104020203" pitchFamily="34" charset="0"/>
                <a:ea typeface="Calibri"/>
                <a:cs typeface="Times New Roman"/>
              </a:rPr>
              <a:t>Verder is de </a:t>
            </a:r>
            <a:r>
              <a:rPr lang="nl-NL" sz="1100" dirty="0" smtClean="0">
                <a:latin typeface="Arial Rounded MT Bold" panose="020F0704030504030204" pitchFamily="34" charset="0"/>
                <a:ea typeface="Calibri"/>
                <a:cs typeface="Times New Roman"/>
              </a:rPr>
              <a:t>AV-1</a:t>
            </a:r>
            <a:r>
              <a:rPr lang="nl-NL" sz="1100" dirty="0" smtClean="0">
                <a:latin typeface="Gill Sans MT" panose="020B0502020104020203" pitchFamily="34" charset="0"/>
                <a:ea typeface="Calibri"/>
                <a:cs typeface="Times New Roman"/>
              </a:rPr>
              <a:t> draagbaarder en mag er ook van alles mee, tot en met beschilderen aan toe. Daar staat tegenover dat het inzetten van de </a:t>
            </a:r>
            <a:r>
              <a:rPr lang="nl-NL" sz="1100" dirty="0" smtClean="0">
                <a:latin typeface="Arial Rounded MT Bold" panose="020F0704030504030204" pitchFamily="34" charset="0"/>
                <a:ea typeface="Calibri"/>
                <a:cs typeface="Times New Roman"/>
              </a:rPr>
              <a:t>AV-1</a:t>
            </a:r>
            <a:r>
              <a:rPr lang="nl-NL" sz="1100" dirty="0" smtClean="0">
                <a:latin typeface="Gill Sans MT" panose="020B0502020104020203" pitchFamily="34" charset="0"/>
                <a:ea typeface="Calibri"/>
                <a:cs typeface="Times New Roman"/>
              </a:rPr>
              <a:t> de school wel geld kost, in tegenstelling tot de KPN Klasgenoot…</a:t>
            </a:r>
            <a:endParaRPr lang="nl-NL" sz="1100" dirty="0">
              <a:latin typeface="Gill Sans MT" panose="020B0502020104020203" pitchFamily="34" charset="0"/>
              <a:ea typeface="Calibri"/>
              <a:cs typeface="Times New Roman"/>
            </a:endParaRPr>
          </a:p>
        </p:txBody>
      </p:sp>
      <p:sp>
        <p:nvSpPr>
          <p:cNvPr id="13" name="Tekstvak 12"/>
          <p:cNvSpPr txBox="1"/>
          <p:nvPr/>
        </p:nvSpPr>
        <p:spPr>
          <a:xfrm>
            <a:off x="395536" y="2752054"/>
            <a:ext cx="3659586" cy="1583254"/>
          </a:xfrm>
          <a:prstGeom prst="rect">
            <a:avLst/>
          </a:prstGeom>
          <a:noFill/>
        </p:spPr>
        <p:txBody>
          <a:bodyPr wrap="square" rtlCol="0">
            <a:spAutoFit/>
          </a:bodyPr>
          <a:lstStyle/>
          <a:p>
            <a:pPr lvl="0">
              <a:lnSpc>
                <a:spcPct val="115000"/>
              </a:lnSpc>
              <a:spcAft>
                <a:spcPts val="1000"/>
              </a:spcAft>
            </a:pPr>
            <a:r>
              <a:rPr lang="nl-NL" sz="1100" b="1" dirty="0">
                <a:solidFill>
                  <a:prstClr val="black"/>
                </a:solidFill>
                <a:latin typeface="Gill Sans MT" panose="020B0502020104020203" pitchFamily="34" charset="0"/>
                <a:ea typeface="Calibri"/>
                <a:cs typeface="Times New Roman"/>
              </a:rPr>
              <a:t>AMAC </a:t>
            </a:r>
            <a:r>
              <a:rPr lang="nl-NL" sz="1100" b="1" dirty="0" smtClean="0">
                <a:solidFill>
                  <a:prstClr val="black"/>
                </a:solidFill>
                <a:latin typeface="Gill Sans MT" panose="020B0502020104020203" pitchFamily="34" charset="0"/>
                <a:ea typeface="Calibri"/>
                <a:cs typeface="Times New Roman"/>
              </a:rPr>
              <a:t>Seminar</a:t>
            </a:r>
            <a:endParaRPr lang="nl-NL" sz="1100" b="1" dirty="0">
              <a:solidFill>
                <a:prstClr val="black"/>
              </a:solidFill>
              <a:latin typeface="Gill Sans MT" panose="020B0502020104020203" pitchFamily="34" charset="0"/>
              <a:ea typeface="Calibri"/>
              <a:cs typeface="Times New Roman"/>
            </a:endParaRPr>
          </a:p>
          <a:p>
            <a:pPr lvl="0">
              <a:lnSpc>
                <a:spcPct val="115000"/>
              </a:lnSpc>
              <a:spcAft>
                <a:spcPts val="1000"/>
              </a:spcAft>
            </a:pPr>
            <a:r>
              <a:rPr lang="nl-NL" sz="1100" dirty="0">
                <a:solidFill>
                  <a:prstClr val="black"/>
                </a:solidFill>
                <a:latin typeface="Gill Sans MT" panose="020B0502020104020203" pitchFamily="34" charset="0"/>
                <a:ea typeface="Calibri"/>
                <a:cs typeface="Times New Roman"/>
              </a:rPr>
              <a:t>Op dinsdag 14 maart 2017 is er voor de vierde keer een </a:t>
            </a:r>
            <a:r>
              <a:rPr lang="nl-NL" sz="1100" dirty="0" err="1">
                <a:solidFill>
                  <a:prstClr val="black"/>
                </a:solidFill>
                <a:latin typeface="Gill Sans MT" panose="020B0502020104020203" pitchFamily="34" charset="0"/>
                <a:ea typeface="Calibri"/>
                <a:cs typeface="Times New Roman"/>
              </a:rPr>
              <a:t>Amac</a:t>
            </a:r>
            <a:r>
              <a:rPr lang="nl-NL" sz="1100" dirty="0">
                <a:solidFill>
                  <a:prstClr val="black"/>
                </a:solidFill>
                <a:latin typeface="Gill Sans MT" panose="020B0502020104020203" pitchFamily="34" charset="0"/>
                <a:ea typeface="Calibri"/>
                <a:cs typeface="Times New Roman"/>
              </a:rPr>
              <a:t> Educatie Seminar georganiseerd. Deze keer in Tivoli Vredenburg in Utrecht met als thema ‘Digitaal onderwijs voor iedereen’. Het was een dag vol inspirerende sprekers (o.a. TED), een informatiemarkt en er was ruimte om te brainstormen met collega’s uit heel het land. </a:t>
            </a:r>
          </a:p>
        </p:txBody>
      </p:sp>
      <p:pic>
        <p:nvPicPr>
          <p:cNvPr id="3" name="Afbeelding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260648"/>
            <a:ext cx="2438405" cy="2017780"/>
          </a:xfrm>
          <a:prstGeom prst="rect">
            <a:avLst/>
          </a:prstGeom>
          <a:effectLst>
            <a:outerShdw blurRad="279400" dist="152400" dir="2700000" algn="ctr" rotWithShape="0">
              <a:schemeClr val="tx1">
                <a:alpha val="40000"/>
              </a:schemeClr>
            </a:outerShdw>
          </a:effectLst>
        </p:spPr>
      </p:pic>
      <p:pic>
        <p:nvPicPr>
          <p:cNvPr id="2" name="Afbeelding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4597" y="2221498"/>
            <a:ext cx="3769811" cy="2503646"/>
          </a:xfrm>
          <a:prstGeom prst="rect">
            <a:avLst/>
          </a:prstGeom>
          <a:effectLst>
            <a:outerShdw blurRad="279400" dist="152400" dir="2700000" algn="ctr" rotWithShape="0">
              <a:schemeClr val="tx1">
                <a:alpha val="40000"/>
              </a:schemeClr>
            </a:outerShdw>
          </a:effectLst>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5696" y="4420478"/>
            <a:ext cx="2234245" cy="2234245"/>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4114361549"/>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5" name="Rechthoek 4"/>
          <p:cNvSpPr/>
          <p:nvPr/>
        </p:nvSpPr>
        <p:spPr>
          <a:xfrm>
            <a:off x="2661047" y="2564904"/>
            <a:ext cx="5544616" cy="4176465"/>
          </a:xfrm>
          <a:prstGeom prst="rect">
            <a:avLst/>
          </a:prstGeom>
          <a:solidFill>
            <a:schemeClr val="bg1">
              <a:lumMod val="85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3" name="Afbeelding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1111" y="187084"/>
            <a:ext cx="2438405" cy="2017780"/>
          </a:xfrm>
          <a:prstGeom prst="rect">
            <a:avLst/>
          </a:prstGeom>
          <a:effectLst>
            <a:outerShdw blurRad="279400" dist="152400" dir="2700000" algn="ctr" rotWithShape="0">
              <a:schemeClr val="tx1">
                <a:alpha val="40000"/>
              </a:schemeClr>
            </a:outerShdw>
          </a:effectLst>
        </p:spPr>
      </p:pic>
      <p:sp>
        <p:nvSpPr>
          <p:cNvPr id="2" name="Tekstvak 1"/>
          <p:cNvSpPr txBox="1"/>
          <p:nvPr/>
        </p:nvSpPr>
        <p:spPr>
          <a:xfrm>
            <a:off x="2877071" y="2773180"/>
            <a:ext cx="5256584" cy="3816429"/>
          </a:xfrm>
          <a:prstGeom prst="rect">
            <a:avLst/>
          </a:prstGeom>
          <a:noFill/>
        </p:spPr>
        <p:txBody>
          <a:bodyPr wrap="square" rtlCol="0">
            <a:spAutoFit/>
          </a:bodyPr>
          <a:lstStyle/>
          <a:p>
            <a:r>
              <a:rPr lang="nl-NL" sz="1100" b="1" dirty="0">
                <a:latin typeface="Gill Sans MT" panose="020B0502020104020203" pitchFamily="34" charset="0"/>
              </a:rPr>
              <a:t>Plan van aanpak samenwerking Poli’s AMC-EV 2017</a:t>
            </a:r>
            <a:endParaRPr lang="nl-NL" sz="1100" dirty="0">
              <a:latin typeface="Gill Sans MT" panose="020B0502020104020203" pitchFamily="34" charset="0"/>
            </a:endParaRPr>
          </a:p>
          <a:p>
            <a:endParaRPr lang="nl-NL" sz="1100" dirty="0" smtClean="0">
              <a:latin typeface="Gill Sans MT" panose="020B0502020104020203" pitchFamily="34" charset="0"/>
            </a:endParaRPr>
          </a:p>
          <a:p>
            <a:r>
              <a:rPr lang="nl-NL" sz="1100" dirty="0" smtClean="0">
                <a:solidFill>
                  <a:srgbClr val="C00000"/>
                </a:solidFill>
                <a:latin typeface="Gill Sans MT" panose="020B0502020104020203" pitchFamily="34" charset="0"/>
              </a:rPr>
              <a:t>Aanleiding </a:t>
            </a:r>
            <a:endParaRPr lang="nl-NL" sz="1100" dirty="0">
              <a:solidFill>
                <a:srgbClr val="C00000"/>
              </a:solidFill>
              <a:latin typeface="Gill Sans MT" panose="020B0502020104020203" pitchFamily="34" charset="0"/>
            </a:endParaRPr>
          </a:p>
          <a:p>
            <a:endParaRPr lang="nl-NL" sz="1100" dirty="0" smtClean="0">
              <a:latin typeface="Gill Sans MT" panose="020B0502020104020203" pitchFamily="34" charset="0"/>
            </a:endParaRPr>
          </a:p>
          <a:p>
            <a:r>
              <a:rPr lang="nl-NL" sz="1100" dirty="0" smtClean="0">
                <a:latin typeface="Gill Sans MT" panose="020B0502020104020203" pitchFamily="34" charset="0"/>
              </a:rPr>
              <a:t>Voor </a:t>
            </a:r>
            <a:r>
              <a:rPr lang="nl-NL" sz="1100" dirty="0">
                <a:latin typeface="Gill Sans MT" panose="020B0502020104020203" pitchFamily="34" charset="0"/>
              </a:rPr>
              <a:t>elke leerling een passende (onderwijs)plek! Dat is een van de belangrijkste doelen van de in 2014 in werking getreden wet passend onderwijs. Voor zieke leerlingen geldt dit uiteraard ook. Helaas laat de werkelijkheid een ander beeld zien. Er zijn thuiszitters die ziek zijn en geen onderwijs krijgen, terwijl hun ziekte niet per se een belemmerende factor is. Ook ervaren zieke leerlingen problemen op school: moeite met concentreren, vermoeidheid, onbegrip over de ziekte, schaamte. Daarnaast zijn er door toegenomen medische kennis steeds meer chronisch zieke kinderen. Veelal worden ze tegenwoordig poliklinisch behandeld. Dus onze beschikbaarheid op de polikliniek is belangrijk. </a:t>
            </a:r>
          </a:p>
          <a:p>
            <a:endParaRPr lang="nl-NL" sz="1100" dirty="0" smtClean="0">
              <a:latin typeface="Gill Sans MT" panose="020B0502020104020203" pitchFamily="34" charset="0"/>
            </a:endParaRPr>
          </a:p>
          <a:p>
            <a:r>
              <a:rPr lang="nl-NL" sz="1100" dirty="0" smtClean="0">
                <a:solidFill>
                  <a:srgbClr val="C00000"/>
                </a:solidFill>
                <a:latin typeface="Gill Sans MT" panose="020B0502020104020203" pitchFamily="34" charset="0"/>
              </a:rPr>
              <a:t>Missie:</a:t>
            </a:r>
            <a:r>
              <a:rPr lang="nl-NL" sz="1100" dirty="0" smtClean="0">
                <a:latin typeface="Gill Sans MT" panose="020B0502020104020203" pitchFamily="34" charset="0"/>
              </a:rPr>
              <a:t>	</a:t>
            </a:r>
            <a:r>
              <a:rPr lang="nl-NL" sz="1100" b="1" dirty="0" smtClean="0">
                <a:latin typeface="Gill Sans MT" panose="020B0502020104020203" pitchFamily="34" charset="0"/>
              </a:rPr>
              <a:t>Onderwijs </a:t>
            </a:r>
            <a:r>
              <a:rPr lang="nl-NL" sz="1100" b="1" dirty="0">
                <a:latin typeface="Gill Sans MT" panose="020B0502020104020203" pitchFamily="34" charset="0"/>
              </a:rPr>
              <a:t>op maat voor elke zieke leerling!</a:t>
            </a:r>
            <a:endParaRPr lang="nl-NL" sz="1100" dirty="0">
              <a:latin typeface="Gill Sans MT" panose="020B0502020104020203" pitchFamily="34" charset="0"/>
            </a:endParaRPr>
          </a:p>
          <a:p>
            <a:endParaRPr lang="nl-NL" sz="1100" dirty="0" smtClean="0">
              <a:latin typeface="Gill Sans MT" panose="020B0502020104020203" pitchFamily="34" charset="0"/>
            </a:endParaRPr>
          </a:p>
          <a:p>
            <a:pPr marL="898525" indent="-898525"/>
            <a:r>
              <a:rPr lang="nl-NL" sz="1100" dirty="0" smtClean="0">
                <a:solidFill>
                  <a:srgbClr val="C00000"/>
                </a:solidFill>
                <a:latin typeface="Gill Sans MT" panose="020B0502020104020203" pitchFamily="34" charset="0"/>
              </a:rPr>
              <a:t>Visie:</a:t>
            </a:r>
            <a:r>
              <a:rPr lang="nl-NL" sz="1100" dirty="0" smtClean="0">
                <a:latin typeface="Gill Sans MT" panose="020B0502020104020203" pitchFamily="34" charset="0"/>
              </a:rPr>
              <a:t>	</a:t>
            </a:r>
            <a:r>
              <a:rPr lang="nl-NL" sz="1100" b="1" dirty="0" smtClean="0">
                <a:latin typeface="Gill Sans MT" panose="020B0502020104020203" pitchFamily="34" charset="0"/>
              </a:rPr>
              <a:t>Wij </a:t>
            </a:r>
            <a:r>
              <a:rPr lang="nl-NL" sz="1100" b="1" dirty="0">
                <a:latin typeface="Gill Sans MT" panose="020B0502020104020203" pitchFamily="34" charset="0"/>
              </a:rPr>
              <a:t>willen dat elke zieke leerling de kans krijgt om zich optimaal en ononderbroken te ontwikkelen. Daarom is op school, thuis en in het ziekenhuis onderwijs beschikbaar dat aansluit bij de persoonlijke mogelijkheden van de zieke </a:t>
            </a:r>
            <a:r>
              <a:rPr lang="nl-NL" sz="1100" b="1" dirty="0" smtClean="0">
                <a:latin typeface="Gill Sans MT" panose="020B0502020104020203" pitchFamily="34" charset="0"/>
              </a:rPr>
              <a:t>leerling.</a:t>
            </a:r>
            <a:br>
              <a:rPr lang="nl-NL" sz="1100" b="1" dirty="0" smtClean="0">
                <a:latin typeface="Gill Sans MT" panose="020B0502020104020203" pitchFamily="34" charset="0"/>
              </a:rPr>
            </a:br>
            <a:r>
              <a:rPr lang="nl-NL" sz="1100" b="1" dirty="0" smtClean="0">
                <a:latin typeface="Gill Sans MT" panose="020B0502020104020203" pitchFamily="34" charset="0"/>
              </a:rPr>
              <a:t/>
            </a:r>
            <a:br>
              <a:rPr lang="nl-NL" sz="1100" b="1" dirty="0" smtClean="0">
                <a:latin typeface="Gill Sans MT" panose="020B0502020104020203" pitchFamily="34" charset="0"/>
              </a:rPr>
            </a:br>
            <a:r>
              <a:rPr lang="nl-NL" sz="1100" b="1" dirty="0" smtClean="0">
                <a:latin typeface="Gill Sans MT" panose="020B0502020104020203" pitchFamily="34" charset="0"/>
              </a:rPr>
              <a:t>Zo </a:t>
            </a:r>
            <a:r>
              <a:rPr lang="nl-NL" sz="1100" b="1" dirty="0">
                <a:latin typeface="Gill Sans MT" panose="020B0502020104020203" pitchFamily="34" charset="0"/>
              </a:rPr>
              <a:t>zijn zieke leerlingen gelijkwaardig aan gezonde leerlingen. </a:t>
            </a:r>
            <a:endParaRPr lang="nl-NL" sz="1100" dirty="0">
              <a:latin typeface="Gill Sans MT" panose="020B0502020104020203" pitchFamily="34" charset="0"/>
            </a:endParaRPr>
          </a:p>
          <a:p>
            <a:endParaRPr lang="nl-NL" sz="1100" dirty="0">
              <a:latin typeface="Gill Sans MT" panose="020B0502020104020203" pitchFamily="34" charset="0"/>
            </a:endParaRPr>
          </a:p>
        </p:txBody>
      </p:sp>
    </p:spTree>
    <p:extLst>
      <p:ext uri="{BB962C8B-B14F-4D97-AF65-F5344CB8AC3E}">
        <p14:creationId xmlns:p14="http://schemas.microsoft.com/office/powerpoint/2010/main" val="374027771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0"/>
            <a:ext cx="3005137"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hthoek 5"/>
          <p:cNvSpPr/>
          <p:nvPr/>
        </p:nvSpPr>
        <p:spPr>
          <a:xfrm>
            <a:off x="2658681" y="2561203"/>
            <a:ext cx="5544616" cy="4176465"/>
          </a:xfrm>
          <a:prstGeom prst="rect">
            <a:avLst/>
          </a:prstGeom>
          <a:solidFill>
            <a:schemeClr val="bg1">
              <a:lumMod val="85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ekstvak 1"/>
          <p:cNvSpPr txBox="1"/>
          <p:nvPr/>
        </p:nvSpPr>
        <p:spPr>
          <a:xfrm>
            <a:off x="2874705" y="2712969"/>
            <a:ext cx="5184576" cy="3862596"/>
          </a:xfrm>
          <a:prstGeom prst="rect">
            <a:avLst/>
          </a:prstGeom>
          <a:noFill/>
        </p:spPr>
        <p:txBody>
          <a:bodyPr wrap="square" rtlCol="0">
            <a:spAutoFit/>
          </a:bodyPr>
          <a:lstStyle/>
          <a:p>
            <a:r>
              <a:rPr lang="nl-NL" sz="1400" i="1" dirty="0">
                <a:solidFill>
                  <a:srgbClr val="C00000"/>
                </a:solidFill>
                <a:latin typeface="Gill Sans MT" panose="020B0502020104020203" pitchFamily="34" charset="0"/>
              </a:rPr>
              <a:t>2017: hoe hebben we dit </a:t>
            </a:r>
            <a:r>
              <a:rPr lang="nl-NL" sz="1400" i="1" dirty="0" smtClean="0">
                <a:solidFill>
                  <a:srgbClr val="C00000"/>
                </a:solidFill>
                <a:latin typeface="Gill Sans MT" panose="020B0502020104020203" pitchFamily="34" charset="0"/>
              </a:rPr>
              <a:t>aangepakt</a:t>
            </a:r>
          </a:p>
          <a:p>
            <a:endParaRPr lang="nl-NL" sz="1100" dirty="0">
              <a:latin typeface="Gill Sans MT" panose="020B0502020104020203" pitchFamily="34" charset="0"/>
            </a:endParaRPr>
          </a:p>
          <a:p>
            <a:r>
              <a:rPr lang="nl-NL" sz="1100" dirty="0">
                <a:latin typeface="Gill Sans MT" panose="020B0502020104020203" pitchFamily="34" charset="0"/>
              </a:rPr>
              <a:t>Om genoeg draagkracht bij betrokken artsen te genereren - zij hebben immers ook een signalerende en verwijzende functie - zijn we met een zeer bevlogen kinderarts in gesprek gegaan, Dr. M. Gruppen. We hebben besloten om er een gezamenlijk project van te maken</a:t>
            </a:r>
            <a:r>
              <a:rPr lang="nl-NL" sz="1100" dirty="0" smtClean="0">
                <a:latin typeface="Gill Sans MT" panose="020B0502020104020203" pitchFamily="34" charset="0"/>
              </a:rPr>
              <a:t>:</a:t>
            </a:r>
          </a:p>
          <a:p>
            <a:endParaRPr lang="nl-NL" sz="1100" dirty="0">
              <a:latin typeface="Gill Sans MT" panose="020B0502020104020203" pitchFamily="34" charset="0"/>
            </a:endParaRPr>
          </a:p>
          <a:p>
            <a:r>
              <a:rPr lang="nl-NL" sz="1100" b="1" dirty="0">
                <a:latin typeface="Gill Sans MT" panose="020B0502020104020203" pitchFamily="34" charset="0"/>
              </a:rPr>
              <a:t>Voor alle patiënten tot 18 jaar, Leren en werken met Emma </a:t>
            </a:r>
            <a:r>
              <a:rPr lang="nl-NL" sz="1100" b="1" i="1" dirty="0" err="1">
                <a:latin typeface="Gill Sans MT" panose="020B0502020104020203" pitchFamily="34" charset="0"/>
              </a:rPr>
              <a:t>Infotheek</a:t>
            </a:r>
            <a:r>
              <a:rPr lang="nl-NL" sz="1100" b="1" i="1" dirty="0">
                <a:latin typeface="Gill Sans MT" panose="020B0502020104020203" pitchFamily="34" charset="0"/>
              </a:rPr>
              <a:t>,</a:t>
            </a:r>
            <a:r>
              <a:rPr lang="nl-NL" sz="1100" b="1" dirty="0">
                <a:latin typeface="Gill Sans MT" panose="020B0502020104020203" pitchFamily="34" charset="0"/>
              </a:rPr>
              <a:t> </a:t>
            </a:r>
            <a:r>
              <a:rPr lang="nl-NL" sz="1100" b="1" dirty="0" err="1">
                <a:latin typeface="Gill Sans MT" panose="020B0502020104020203" pitchFamily="34" charset="0"/>
              </a:rPr>
              <a:t>Emma@school</a:t>
            </a:r>
            <a:r>
              <a:rPr lang="nl-NL" sz="1100" b="1" dirty="0">
                <a:latin typeface="Gill Sans MT" panose="020B0502020104020203" pitchFamily="34" charset="0"/>
              </a:rPr>
              <a:t> en </a:t>
            </a:r>
            <a:r>
              <a:rPr lang="nl-NL" sz="1100" b="1" dirty="0" err="1">
                <a:latin typeface="Gill Sans MT" panose="020B0502020104020203" pitchFamily="34" charset="0"/>
              </a:rPr>
              <a:t>Emma@work</a:t>
            </a:r>
            <a:r>
              <a:rPr lang="nl-NL" sz="1100" b="1" dirty="0">
                <a:latin typeface="Gill Sans MT" panose="020B0502020104020203" pitchFamily="34" charset="0"/>
              </a:rPr>
              <a:t> </a:t>
            </a:r>
            <a:endParaRPr lang="nl-NL" sz="1100" dirty="0">
              <a:latin typeface="Gill Sans MT" panose="020B0502020104020203" pitchFamily="34" charset="0"/>
            </a:endParaRPr>
          </a:p>
          <a:p>
            <a:r>
              <a:rPr lang="nl-NL" sz="1100" dirty="0">
                <a:latin typeface="Gill Sans MT" panose="020B0502020104020203" pitchFamily="34" charset="0"/>
              </a:rPr>
              <a:t> </a:t>
            </a:r>
          </a:p>
          <a:p>
            <a:r>
              <a:rPr lang="nl-NL" sz="1100" dirty="0" smtClean="0">
                <a:solidFill>
                  <a:srgbClr val="C00000"/>
                </a:solidFill>
                <a:latin typeface="Gill Sans MT" panose="020B0502020104020203" pitchFamily="34" charset="0"/>
              </a:rPr>
              <a:t>Acties 2017:</a:t>
            </a:r>
          </a:p>
          <a:p>
            <a:endParaRPr lang="nl-NL" sz="1100" dirty="0">
              <a:latin typeface="Gill Sans MT" panose="020B0502020104020203" pitchFamily="34" charset="0"/>
            </a:endParaRPr>
          </a:p>
          <a:p>
            <a:pPr marL="171450" lvl="0" indent="-171450">
              <a:buFont typeface="Arial" panose="020B0604020202020204" pitchFamily="34" charset="0"/>
              <a:buChar char="•"/>
            </a:pPr>
            <a:r>
              <a:rPr lang="nl-NL" sz="1100" dirty="0">
                <a:latin typeface="Gill Sans MT" panose="020B0502020104020203" pitchFamily="34" charset="0"/>
              </a:rPr>
              <a:t>In de stafvergadering met 2 slides uitleg over EV geven en dat met regelmaat herhalen i.v.m. het verloop van de medische staf.</a:t>
            </a:r>
          </a:p>
          <a:p>
            <a:pPr marL="171450" lvl="0" indent="-171450">
              <a:buFont typeface="Arial" panose="020B0604020202020204" pitchFamily="34" charset="0"/>
              <a:buChar char="•"/>
            </a:pPr>
            <a:r>
              <a:rPr lang="nl-NL" sz="1100" dirty="0">
                <a:latin typeface="Gill Sans MT" panose="020B0502020104020203" pitchFamily="34" charset="0"/>
              </a:rPr>
              <a:t>Een flyer mailen naar alle artsen ter herinnering.</a:t>
            </a:r>
          </a:p>
          <a:p>
            <a:pPr marL="171450" lvl="0" indent="-171450">
              <a:buFont typeface="Arial" panose="020B0604020202020204" pitchFamily="34" charset="0"/>
              <a:buChar char="•"/>
            </a:pPr>
            <a:r>
              <a:rPr lang="nl-NL" sz="1100" dirty="0">
                <a:latin typeface="Gill Sans MT" panose="020B0502020104020203" pitchFamily="34" charset="0"/>
              </a:rPr>
              <a:t>Vanuit KLIK (kwaliteit van leven in kaart) rapportage kinderen met schoolproblemen signaleren en naar EV verwijzen </a:t>
            </a:r>
          </a:p>
          <a:p>
            <a:pPr marL="171450" lvl="0" indent="-171450">
              <a:buFont typeface="Arial" panose="020B0604020202020204" pitchFamily="34" charset="0"/>
              <a:buChar char="•"/>
            </a:pPr>
            <a:r>
              <a:rPr lang="nl-NL" sz="1100" dirty="0">
                <a:latin typeface="Gill Sans MT" panose="020B0502020104020203" pitchFamily="34" charset="0"/>
              </a:rPr>
              <a:t>Pr boodschap voor leerlingen en ouders m.b.t. </a:t>
            </a:r>
            <a:r>
              <a:rPr lang="nl-NL" sz="1100" i="1" dirty="0" err="1">
                <a:latin typeface="Gill Sans MT" panose="020B0502020104020203" pitchFamily="34" charset="0"/>
              </a:rPr>
              <a:t>Infotheek</a:t>
            </a:r>
            <a:r>
              <a:rPr lang="nl-NL" sz="1100" i="1" dirty="0">
                <a:latin typeface="Gill Sans MT" panose="020B0502020104020203" pitchFamily="34" charset="0"/>
              </a:rPr>
              <a:t>,</a:t>
            </a:r>
            <a:r>
              <a:rPr lang="nl-NL" sz="1100" dirty="0">
                <a:latin typeface="Gill Sans MT" panose="020B0502020104020203" pitchFamily="34" charset="0"/>
              </a:rPr>
              <a:t> </a:t>
            </a:r>
            <a:r>
              <a:rPr lang="nl-NL" sz="1100" dirty="0" err="1">
                <a:latin typeface="Gill Sans MT" panose="020B0502020104020203" pitchFamily="34" charset="0"/>
              </a:rPr>
              <a:t>Emma@school</a:t>
            </a:r>
            <a:r>
              <a:rPr lang="nl-NL" sz="1100" dirty="0">
                <a:latin typeface="Gill Sans MT" panose="020B0502020104020203" pitchFamily="34" charset="0"/>
              </a:rPr>
              <a:t> en </a:t>
            </a:r>
            <a:r>
              <a:rPr lang="nl-NL" sz="1100" dirty="0" err="1">
                <a:latin typeface="Gill Sans MT" panose="020B0502020104020203" pitchFamily="34" charset="0"/>
              </a:rPr>
              <a:t>Emma@work</a:t>
            </a:r>
            <a:r>
              <a:rPr lang="nl-NL" sz="1100" dirty="0">
                <a:latin typeface="Gill Sans MT" panose="020B0502020104020203" pitchFamily="34" charset="0"/>
              </a:rPr>
              <a:t> op de schermen in de poli kliniek .</a:t>
            </a:r>
          </a:p>
          <a:p>
            <a:r>
              <a:rPr lang="nl-NL" sz="1100" dirty="0">
                <a:latin typeface="Gill Sans MT" panose="020B0502020104020203" pitchFamily="34" charset="0"/>
              </a:rPr>
              <a:t> </a:t>
            </a:r>
          </a:p>
          <a:p>
            <a:r>
              <a:rPr lang="nl-NL" sz="1100" dirty="0">
                <a:latin typeface="Gill Sans MT" panose="020B0502020104020203" pitchFamily="34" charset="0"/>
              </a:rPr>
              <a:t>De acties krijgen een vervolg in 2018.</a:t>
            </a:r>
          </a:p>
          <a:p>
            <a:endParaRPr lang="nl-NL" sz="1100" dirty="0">
              <a:latin typeface="Gill Sans MT" panose="020B0502020104020203" pitchFamily="34" charset="0"/>
            </a:endParaRPr>
          </a:p>
        </p:txBody>
      </p:sp>
    </p:spTree>
    <p:extLst>
      <p:ext uri="{BB962C8B-B14F-4D97-AF65-F5344CB8AC3E}">
        <p14:creationId xmlns:p14="http://schemas.microsoft.com/office/powerpoint/2010/main" val="2895865666"/>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fbeelding 7"/>
          <p:cNvPicPr>
            <a:picLocks noChangeAspect="1"/>
          </p:cNvPicPr>
          <p:nvPr/>
        </p:nvPicPr>
        <p:blipFill rotWithShape="1">
          <a:blip r:embed="rId2">
            <a:extLst>
              <a:ext uri="{28A0092B-C50C-407E-A947-70E740481C1C}">
                <a14:useLocalDpi xmlns:a14="http://schemas.microsoft.com/office/drawing/2010/main" val="0"/>
              </a:ext>
            </a:extLst>
          </a:blip>
          <a:srcRect l="26542" b="8164"/>
          <a:stretch/>
        </p:blipFill>
        <p:spPr>
          <a:xfrm>
            <a:off x="-1" y="1"/>
            <a:ext cx="5083359" cy="6858000"/>
          </a:xfrm>
          <a:prstGeom prst="rect">
            <a:avLst/>
          </a:prstGeom>
        </p:spPr>
      </p:pic>
      <p:sp>
        <p:nvSpPr>
          <p:cNvPr id="12" name="Rechthoek 11"/>
          <p:cNvSpPr/>
          <p:nvPr/>
        </p:nvSpPr>
        <p:spPr>
          <a:xfrm>
            <a:off x="2541678" y="4310126"/>
            <a:ext cx="6350801" cy="2431241"/>
          </a:xfrm>
          <a:prstGeom prst="rect">
            <a:avLst/>
          </a:prstGeom>
          <a:solidFill>
            <a:schemeClr val="tx2">
              <a:lumMod val="75000"/>
              <a:alpha val="77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8" name="Rechthoek 17"/>
          <p:cNvSpPr/>
          <p:nvPr/>
        </p:nvSpPr>
        <p:spPr>
          <a:xfrm>
            <a:off x="2555777" y="134094"/>
            <a:ext cx="6336702" cy="1782738"/>
          </a:xfrm>
          <a:prstGeom prst="rect">
            <a:avLst/>
          </a:prstGeom>
          <a:solidFill>
            <a:schemeClr val="tx2">
              <a:lumMod val="75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4" name="Rechthoek 13"/>
          <p:cNvSpPr/>
          <p:nvPr/>
        </p:nvSpPr>
        <p:spPr>
          <a:xfrm>
            <a:off x="5436096" y="1772816"/>
            <a:ext cx="3456383" cy="2415466"/>
          </a:xfrm>
          <a:prstGeom prst="rect">
            <a:avLst/>
          </a:prstGeom>
          <a:solidFill>
            <a:schemeClr val="tx2">
              <a:lumMod val="75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p:cNvSpPr txBox="1"/>
          <p:nvPr/>
        </p:nvSpPr>
        <p:spPr>
          <a:xfrm>
            <a:off x="2657003" y="4717832"/>
            <a:ext cx="6048673" cy="1615827"/>
          </a:xfrm>
          <a:prstGeom prst="rect">
            <a:avLst/>
          </a:prstGeom>
          <a:noFill/>
        </p:spPr>
        <p:txBody>
          <a:bodyPr wrap="square" rtlCol="0">
            <a:spAutoFit/>
          </a:bodyPr>
          <a:lstStyle/>
          <a:p>
            <a:r>
              <a:rPr lang="nl-NL" sz="1100" b="1" dirty="0">
                <a:solidFill>
                  <a:schemeClr val="bg1">
                    <a:lumMod val="85000"/>
                  </a:schemeClr>
                </a:solidFill>
              </a:rPr>
              <a:t>Executieve </a:t>
            </a:r>
            <a:r>
              <a:rPr lang="nl-NL" sz="1100" b="1" dirty="0" smtClean="0">
                <a:solidFill>
                  <a:schemeClr val="bg1">
                    <a:lumMod val="85000"/>
                  </a:schemeClr>
                </a:solidFill>
              </a:rPr>
              <a:t>functies</a:t>
            </a:r>
          </a:p>
          <a:p>
            <a:endParaRPr lang="nl-NL" sz="1100" dirty="0">
              <a:solidFill>
                <a:schemeClr val="bg1">
                  <a:lumMod val="85000"/>
                </a:schemeClr>
              </a:solidFill>
            </a:endParaRPr>
          </a:p>
          <a:p>
            <a:r>
              <a:rPr lang="nl-NL" sz="1100" dirty="0">
                <a:solidFill>
                  <a:schemeClr val="bg1">
                    <a:lumMod val="85000"/>
                  </a:schemeClr>
                </a:solidFill>
              </a:rPr>
              <a:t>In ons werk komen we geregeld in contact met leerlingen die gevolgen van niet-aangeboren hersenletsel  ondervinden. Problemen op het gebied van executieve functies (aansturing, uitvoering en controle van leergedrag) komen vaak bij deze groep voor. Om onze leerlingen nog beter te kunnen helpen, volgde </a:t>
            </a:r>
            <a:r>
              <a:rPr lang="nl-NL" sz="1100" dirty="0" smtClean="0">
                <a:solidFill>
                  <a:schemeClr val="bg1">
                    <a:lumMod val="85000"/>
                  </a:schemeClr>
                </a:solidFill>
              </a:rPr>
              <a:t>een van ons een </a:t>
            </a:r>
            <a:r>
              <a:rPr lang="nl-NL" sz="1100" dirty="0">
                <a:solidFill>
                  <a:schemeClr val="bg1">
                    <a:lumMod val="85000"/>
                  </a:schemeClr>
                </a:solidFill>
              </a:rPr>
              <a:t>praktijktraining over executieve functies in de klas. </a:t>
            </a:r>
            <a:r>
              <a:rPr lang="nl-NL" sz="1100" dirty="0" smtClean="0">
                <a:solidFill>
                  <a:schemeClr val="bg1">
                    <a:lumMod val="85000"/>
                  </a:schemeClr>
                </a:solidFill>
              </a:rPr>
              <a:t>“</a:t>
            </a:r>
            <a:r>
              <a:rPr lang="nl-NL" sz="1100" i="1" dirty="0" smtClean="0">
                <a:solidFill>
                  <a:schemeClr val="bg1">
                    <a:lumMod val="85000"/>
                  </a:schemeClr>
                </a:solidFill>
              </a:rPr>
              <a:t>Deze </a:t>
            </a:r>
            <a:r>
              <a:rPr lang="nl-NL" sz="1100" i="1" dirty="0">
                <a:solidFill>
                  <a:schemeClr val="bg1">
                    <a:lumMod val="85000"/>
                  </a:schemeClr>
                </a:solidFill>
              </a:rPr>
              <a:t>tweedaagse training heeft </a:t>
            </a:r>
            <a:r>
              <a:rPr lang="nl-NL" sz="1100" i="1" dirty="0" smtClean="0">
                <a:solidFill>
                  <a:schemeClr val="bg1">
                    <a:lumMod val="85000"/>
                  </a:schemeClr>
                </a:solidFill>
              </a:rPr>
              <a:t>mij meer </a:t>
            </a:r>
            <a:r>
              <a:rPr lang="nl-NL" sz="1100" i="1" dirty="0">
                <a:solidFill>
                  <a:schemeClr val="bg1">
                    <a:lumMod val="85000"/>
                  </a:schemeClr>
                </a:solidFill>
              </a:rPr>
              <a:t>inzicht gegeven in hoe </a:t>
            </a:r>
            <a:r>
              <a:rPr lang="nl-NL" sz="1100" i="1" dirty="0" smtClean="0">
                <a:solidFill>
                  <a:schemeClr val="bg1">
                    <a:lumMod val="85000"/>
                  </a:schemeClr>
                </a:solidFill>
              </a:rPr>
              <a:t>ik deze </a:t>
            </a:r>
            <a:r>
              <a:rPr lang="nl-NL" sz="1100" i="1" dirty="0">
                <a:solidFill>
                  <a:schemeClr val="bg1">
                    <a:lumMod val="85000"/>
                  </a:schemeClr>
                </a:solidFill>
              </a:rPr>
              <a:t>functies bij jongeren </a:t>
            </a:r>
            <a:r>
              <a:rPr lang="nl-NL" sz="1100" i="1" dirty="0" smtClean="0">
                <a:solidFill>
                  <a:schemeClr val="bg1">
                    <a:lumMod val="85000"/>
                  </a:schemeClr>
                </a:solidFill>
              </a:rPr>
              <a:t>kan stimuleren</a:t>
            </a:r>
            <a:r>
              <a:rPr lang="nl-NL" sz="1100" i="1" dirty="0">
                <a:solidFill>
                  <a:schemeClr val="bg1">
                    <a:lumMod val="85000"/>
                  </a:schemeClr>
                </a:solidFill>
              </a:rPr>
              <a:t>. En dat dat niet makkelijk is, heb ik wel begrepen. Ik hoop dat ik met de opgedane kennis over deze complexe problematiek de leerlingen en de scholen nog iets beter kan begeleiden</a:t>
            </a:r>
            <a:r>
              <a:rPr lang="nl-NL" sz="1100" dirty="0" smtClean="0">
                <a:solidFill>
                  <a:schemeClr val="bg1">
                    <a:lumMod val="85000"/>
                  </a:schemeClr>
                </a:solidFill>
              </a:rPr>
              <a:t>.”</a:t>
            </a:r>
            <a:endParaRPr lang="nl-NL" sz="1100" dirty="0">
              <a:solidFill>
                <a:schemeClr val="bg1">
                  <a:lumMod val="85000"/>
                </a:schemeClr>
              </a:solidFill>
              <a:latin typeface="Gill Sans MT" panose="020B0502020104020203" pitchFamily="34" charset="0"/>
            </a:endParaRPr>
          </a:p>
        </p:txBody>
      </p:sp>
      <p:sp>
        <p:nvSpPr>
          <p:cNvPr id="4" name="Tekstvak 3"/>
          <p:cNvSpPr txBox="1"/>
          <p:nvPr/>
        </p:nvSpPr>
        <p:spPr>
          <a:xfrm>
            <a:off x="5796135" y="1978675"/>
            <a:ext cx="2808313" cy="1954381"/>
          </a:xfrm>
          <a:prstGeom prst="rect">
            <a:avLst/>
          </a:prstGeom>
          <a:noFill/>
        </p:spPr>
        <p:txBody>
          <a:bodyPr wrap="square" rtlCol="0">
            <a:spAutoFit/>
          </a:bodyPr>
          <a:lstStyle/>
          <a:p>
            <a:r>
              <a:rPr lang="nl-NL" sz="1100" b="1" dirty="0" err="1" smtClean="0">
                <a:solidFill>
                  <a:schemeClr val="bg1">
                    <a:lumMod val="85000"/>
                  </a:schemeClr>
                </a:solidFill>
              </a:rPr>
              <a:t>Harthorend</a:t>
            </a:r>
            <a:endParaRPr lang="nl-NL" sz="1100" b="1" dirty="0" smtClean="0">
              <a:solidFill>
                <a:schemeClr val="bg1">
                  <a:lumMod val="85000"/>
                </a:schemeClr>
              </a:solidFill>
            </a:endParaRPr>
          </a:p>
          <a:p>
            <a:endParaRPr lang="nl-NL" sz="1100" dirty="0">
              <a:solidFill>
                <a:schemeClr val="bg1">
                  <a:lumMod val="85000"/>
                </a:schemeClr>
              </a:solidFill>
            </a:endParaRPr>
          </a:p>
          <a:p>
            <a:r>
              <a:rPr lang="nl-NL" sz="1100" dirty="0">
                <a:solidFill>
                  <a:schemeClr val="bg1">
                    <a:lumMod val="85000"/>
                  </a:schemeClr>
                </a:solidFill>
              </a:rPr>
              <a:t>Met onze regio-collega’s hebben wij een training </a:t>
            </a:r>
            <a:r>
              <a:rPr lang="nl-NL" sz="1100" i="1" dirty="0" err="1">
                <a:solidFill>
                  <a:schemeClr val="bg1">
                    <a:lumMod val="85000"/>
                  </a:schemeClr>
                </a:solidFill>
              </a:rPr>
              <a:t>Harthorend</a:t>
            </a:r>
            <a:r>
              <a:rPr lang="nl-NL" sz="1100" dirty="0">
                <a:solidFill>
                  <a:schemeClr val="bg1">
                    <a:lumMod val="85000"/>
                  </a:schemeClr>
                </a:solidFill>
              </a:rPr>
              <a:t> gevolgd van twee dagen.  Een cursus waarbij we  leerden hoe we beter konden luisteren naar onszelf en naar de ander. Het was niet alleen een fijne manier om onze regio-collega’s nog beter te leren kennen, maar het was ook erg zinvol om te ontdekken dat we aan het eind van de cursus echt beter konden luisteren!</a:t>
            </a:r>
            <a:endParaRPr lang="nl-NL" sz="1100" dirty="0">
              <a:solidFill>
                <a:schemeClr val="bg1">
                  <a:lumMod val="85000"/>
                </a:schemeClr>
              </a:solidFill>
              <a:latin typeface="Gill Sans MT" panose="020B0502020104020203" pitchFamily="34" charset="0"/>
            </a:endParaRPr>
          </a:p>
        </p:txBody>
      </p:sp>
      <p:sp>
        <p:nvSpPr>
          <p:cNvPr id="7" name="Tekstvak 6"/>
          <p:cNvSpPr txBox="1"/>
          <p:nvPr/>
        </p:nvSpPr>
        <p:spPr>
          <a:xfrm>
            <a:off x="2657003" y="217549"/>
            <a:ext cx="6087320" cy="1615827"/>
          </a:xfrm>
          <a:prstGeom prst="rect">
            <a:avLst/>
          </a:prstGeom>
          <a:noFill/>
        </p:spPr>
        <p:txBody>
          <a:bodyPr wrap="square" rtlCol="0">
            <a:spAutoFit/>
          </a:bodyPr>
          <a:lstStyle/>
          <a:p>
            <a:r>
              <a:rPr lang="nl-NL" sz="1100" b="1" dirty="0">
                <a:solidFill>
                  <a:schemeClr val="bg1">
                    <a:lumMod val="85000"/>
                  </a:schemeClr>
                </a:solidFill>
              </a:rPr>
              <a:t>Samenwerking regio</a:t>
            </a:r>
            <a:endParaRPr lang="nl-NL" sz="1100" dirty="0">
              <a:solidFill>
                <a:schemeClr val="bg1">
                  <a:lumMod val="85000"/>
                </a:schemeClr>
              </a:solidFill>
            </a:endParaRPr>
          </a:p>
          <a:p>
            <a:r>
              <a:rPr lang="nl-NL" sz="1100" dirty="0">
                <a:solidFill>
                  <a:schemeClr val="bg1">
                    <a:lumMod val="85000"/>
                  </a:schemeClr>
                </a:solidFill>
              </a:rPr>
              <a:t>Ook dit jaar hebben we geregeld met onze regio-collega’s opgetrokken. We hebben aan het begin van  2017  gezamenlijk een activiteitenplan opgesteld met als titel ‘Voortschrijdende verbinding’. Naast alle gezamenlijke cursussen en studiedagen vermelden we ook onze structurele activiteiten in de regio: twee keer per jaar een overleg met  alle coördinatoren om alle werkzaamheden op elkaar af te stemmen en elkaar op hoogte te houden van alle nieuwe ontwikkelingen in ons vakgebied. Collegiale consultatie doen we eveneens twee keer per jaar. In onze regio zijn we de kartrekkers van twee landelijke expertgroepen: MDL- en Longziekte-expertgroep. Het is ons ook dit jaar weer gelukt om alle activiteiten tot tevredenheid uit te voeren. </a:t>
            </a:r>
            <a:endParaRPr lang="nl-NL" sz="1100" dirty="0">
              <a:solidFill>
                <a:schemeClr val="bg1">
                  <a:lumMod val="85000"/>
                </a:schemeClr>
              </a:solidFill>
              <a:latin typeface="Gill Sans MT" panose="020B0502020104020203"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6983" y="1916832"/>
            <a:ext cx="3005137"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449543"/>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0000"/>
            <a:lum/>
          </a:blip>
          <a:srcRect/>
          <a:stretch>
            <a:fillRect l="-29000" r="-29000"/>
          </a:stretch>
        </a:blipFill>
        <a:effectLst/>
      </p:bgPr>
    </p:bg>
    <p:spTree>
      <p:nvGrpSpPr>
        <p:cNvPr id="1" name=""/>
        <p:cNvGrpSpPr/>
        <p:nvPr/>
      </p:nvGrpSpPr>
      <p:grpSpPr>
        <a:xfrm>
          <a:off x="0" y="0"/>
          <a:ext cx="0" cy="0"/>
          <a:chOff x="0" y="0"/>
          <a:chExt cx="0" cy="0"/>
        </a:xfrm>
      </p:grpSpPr>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040" y="3284984"/>
            <a:ext cx="5442080" cy="3061170"/>
          </a:xfrm>
          <a:prstGeom prst="rect">
            <a:avLst/>
          </a:prstGeom>
          <a:effectLst>
            <a:outerShdw blurRad="279400" dist="152400" dir="2700000" algn="ctr" rotWithShape="0">
              <a:schemeClr val="tx1">
                <a:alpha val="40000"/>
              </a:schemeClr>
            </a:outerShdw>
          </a:effectLst>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50649">
            <a:off x="4187627" y="850156"/>
            <a:ext cx="4305145" cy="3215571"/>
          </a:xfrm>
          <a:prstGeom prst="rect">
            <a:avLst/>
          </a:prstGeom>
          <a:effectLst>
            <a:outerShdw blurRad="279400" dist="152400" dir="2700000" algn="ctr" rotWithShape="0">
              <a:schemeClr val="tx1">
                <a:alpha val="40000"/>
              </a:schemeClr>
            </a:outerShdw>
          </a:effectLst>
        </p:spPr>
      </p:pic>
      <p:sp>
        <p:nvSpPr>
          <p:cNvPr id="7" name="Tekstvak 6"/>
          <p:cNvSpPr txBox="1"/>
          <p:nvPr/>
        </p:nvSpPr>
        <p:spPr>
          <a:xfrm>
            <a:off x="1259632" y="836712"/>
            <a:ext cx="1656184" cy="369332"/>
          </a:xfrm>
          <a:prstGeom prst="rect">
            <a:avLst/>
          </a:prstGeom>
          <a:noFill/>
        </p:spPr>
        <p:txBody>
          <a:bodyPr wrap="square" rtlCol="0">
            <a:spAutoFit/>
          </a:bodyPr>
          <a:lstStyle/>
          <a:p>
            <a:r>
              <a:rPr lang="nl-NL" dirty="0" smtClean="0"/>
              <a:t>Rémi</a:t>
            </a:r>
            <a:endParaRPr lang="nl-NL" dirty="0"/>
          </a:p>
        </p:txBody>
      </p:sp>
      <p:sp>
        <p:nvSpPr>
          <p:cNvPr id="4" name="Rechthoek 3"/>
          <p:cNvSpPr/>
          <p:nvPr/>
        </p:nvSpPr>
        <p:spPr>
          <a:xfrm>
            <a:off x="395536" y="404663"/>
            <a:ext cx="3240360" cy="1440161"/>
          </a:xfrm>
          <a:prstGeom prst="rect">
            <a:avLst/>
          </a:prstGeom>
          <a:solidFill>
            <a:schemeClr val="accent2">
              <a:lumMod val="20000"/>
              <a:lumOff val="80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ekstvak 1"/>
          <p:cNvSpPr txBox="1"/>
          <p:nvPr/>
        </p:nvSpPr>
        <p:spPr>
          <a:xfrm>
            <a:off x="580980" y="485451"/>
            <a:ext cx="2838892" cy="1107996"/>
          </a:xfrm>
          <a:prstGeom prst="rect">
            <a:avLst/>
          </a:prstGeom>
          <a:noFill/>
        </p:spPr>
        <p:txBody>
          <a:bodyPr wrap="square" rtlCol="0">
            <a:spAutoFit/>
          </a:bodyPr>
          <a:lstStyle/>
          <a:p>
            <a:r>
              <a:rPr lang="nl-NL" sz="1100" dirty="0">
                <a:solidFill>
                  <a:schemeClr val="tx2"/>
                </a:solidFill>
                <a:latin typeface="Gill Sans MT" panose="020B0502020104020203" pitchFamily="34" charset="0"/>
              </a:rPr>
              <a:t>Op verzoek van de Kunstkar is er in de basisschoolklas aandacht besteed aan Vincent van Gogh met lessen over zijn leven en werk. Ook mochten de leerlingen een afbeelding van één van zijn schilderijen uitkiezen en daar een verhaal bij schrijven.</a:t>
            </a:r>
          </a:p>
        </p:txBody>
      </p:sp>
      <p:pic>
        <p:nvPicPr>
          <p:cNvPr id="3" name="Afbeelding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92080" y="4581128"/>
            <a:ext cx="2438405" cy="2017780"/>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446595728"/>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hoek 4"/>
          <p:cNvSpPr/>
          <p:nvPr/>
        </p:nvSpPr>
        <p:spPr>
          <a:xfrm>
            <a:off x="323528" y="188640"/>
            <a:ext cx="3960440" cy="4104456"/>
          </a:xfrm>
          <a:prstGeom prst="rect">
            <a:avLst/>
          </a:prstGeom>
          <a:solidFill>
            <a:srgbClr val="FFFFCC"/>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4" name="Afbeelding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45955">
            <a:off x="1075246" y="4355790"/>
            <a:ext cx="2438405" cy="2017780"/>
          </a:xfrm>
          <a:prstGeom prst="rect">
            <a:avLst/>
          </a:prstGeom>
          <a:effectLst>
            <a:outerShdw blurRad="279400" dist="152400" dir="2700000" algn="ctr" rotWithShape="0">
              <a:schemeClr val="tx1">
                <a:alpha val="40000"/>
              </a:schemeClr>
            </a:outerShdw>
          </a:effectLst>
        </p:spPr>
      </p:pic>
      <p:sp>
        <p:nvSpPr>
          <p:cNvPr id="3" name="Tekstvak 2"/>
          <p:cNvSpPr txBox="1"/>
          <p:nvPr/>
        </p:nvSpPr>
        <p:spPr>
          <a:xfrm>
            <a:off x="755576" y="1052736"/>
            <a:ext cx="2880320" cy="2292935"/>
          </a:xfrm>
          <a:prstGeom prst="rect">
            <a:avLst/>
          </a:prstGeom>
          <a:noFill/>
        </p:spPr>
        <p:txBody>
          <a:bodyPr wrap="square" rtlCol="0">
            <a:spAutoFit/>
          </a:bodyPr>
          <a:lstStyle/>
          <a:p>
            <a:r>
              <a:rPr lang="nl-NL" sz="1100" b="1" dirty="0">
                <a:latin typeface="Gill Sans MT" panose="020B0502020104020203" pitchFamily="34" charset="0"/>
              </a:rPr>
              <a:t>Start van het </a:t>
            </a:r>
            <a:r>
              <a:rPr lang="nl-NL" sz="1100" b="1" dirty="0" smtClean="0">
                <a:latin typeface="Gill Sans MT" panose="020B0502020104020203" pitchFamily="34" charset="0"/>
              </a:rPr>
              <a:t>schooljaar</a:t>
            </a:r>
          </a:p>
          <a:p>
            <a:endParaRPr lang="nl-NL" sz="1100" dirty="0">
              <a:latin typeface="Gill Sans MT" panose="020B0502020104020203" pitchFamily="34" charset="0"/>
            </a:endParaRPr>
          </a:p>
          <a:p>
            <a:r>
              <a:rPr lang="nl-NL" sz="1100" dirty="0">
                <a:latin typeface="Gill Sans MT" panose="020B0502020104020203" pitchFamily="34" charset="0"/>
              </a:rPr>
              <a:t>Terwijl de kinderen in het noorden van Nederland, waaronder Amsterdam, nog zomervakantie hadden, begonnen de consulenten alweer gedoseerd met hun werkzaamheden. Zodoende konden diverse vragen van de psychosociale afdeling in behandeling worden genomen. Ook werd overleg gevoerd met consulenten uit het midden en zuiden van het land - waar de zomervakantie al eerder voorbij was - over gezamenlijke leerlingen.</a:t>
            </a:r>
          </a:p>
        </p:txBody>
      </p:sp>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312514">
            <a:off x="3408399" y="1725280"/>
            <a:ext cx="5084042" cy="3626617"/>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4165022220"/>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kstvak 6"/>
          <p:cNvSpPr txBox="1"/>
          <p:nvPr/>
        </p:nvSpPr>
        <p:spPr>
          <a:xfrm>
            <a:off x="1259632" y="836712"/>
            <a:ext cx="1656184" cy="369332"/>
          </a:xfrm>
          <a:prstGeom prst="rect">
            <a:avLst/>
          </a:prstGeom>
          <a:noFill/>
        </p:spPr>
        <p:txBody>
          <a:bodyPr wrap="square" rtlCol="0">
            <a:spAutoFit/>
          </a:bodyPr>
          <a:lstStyle/>
          <a:p>
            <a:r>
              <a:rPr lang="nl-NL" dirty="0" smtClean="0"/>
              <a:t>Rémi</a:t>
            </a:r>
            <a:endParaRPr lang="nl-NL" dirty="0"/>
          </a:p>
        </p:txBody>
      </p:sp>
      <p:sp>
        <p:nvSpPr>
          <p:cNvPr id="4" name="Rechthoek 3"/>
          <p:cNvSpPr/>
          <p:nvPr/>
        </p:nvSpPr>
        <p:spPr>
          <a:xfrm>
            <a:off x="323528" y="188640"/>
            <a:ext cx="4941626" cy="3888432"/>
          </a:xfrm>
          <a:prstGeom prst="rect">
            <a:avLst/>
          </a:prstGeom>
          <a:solidFill>
            <a:schemeClr val="accent4">
              <a:lumMod val="20000"/>
              <a:lumOff val="80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9" name="Rechthoek 8"/>
          <p:cNvSpPr/>
          <p:nvPr/>
        </p:nvSpPr>
        <p:spPr>
          <a:xfrm>
            <a:off x="3491880" y="3861048"/>
            <a:ext cx="5328592" cy="2776950"/>
          </a:xfrm>
          <a:prstGeom prst="rect">
            <a:avLst/>
          </a:prstGeom>
          <a:solidFill>
            <a:schemeClr val="accent4">
              <a:lumMod val="40000"/>
              <a:lumOff val="60000"/>
            </a:schemeClr>
          </a:solidFill>
          <a:ln>
            <a:noFill/>
          </a:ln>
          <a:effectLst>
            <a:outerShdw blurRad="279400" dist="1524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pic>
        <p:nvPicPr>
          <p:cNvPr id="2" name="Afbeelding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761001">
            <a:off x="675202" y="4199210"/>
            <a:ext cx="2438405" cy="2017780"/>
          </a:xfrm>
          <a:prstGeom prst="rect">
            <a:avLst/>
          </a:prstGeom>
          <a:effectLst>
            <a:outerShdw blurRad="279400" dist="152400" dir="2700000" algn="ctr" rotWithShape="0">
              <a:schemeClr val="tx1">
                <a:alpha val="40000"/>
              </a:schemeClr>
            </a:outerShdw>
          </a:effectLst>
        </p:spPr>
      </p:pic>
      <p:sp>
        <p:nvSpPr>
          <p:cNvPr id="3" name="Tekstvak 2"/>
          <p:cNvSpPr txBox="1"/>
          <p:nvPr/>
        </p:nvSpPr>
        <p:spPr>
          <a:xfrm>
            <a:off x="1259632" y="332656"/>
            <a:ext cx="3888432" cy="2462213"/>
          </a:xfrm>
          <a:prstGeom prst="rect">
            <a:avLst/>
          </a:prstGeom>
          <a:noFill/>
        </p:spPr>
        <p:txBody>
          <a:bodyPr wrap="square" rtlCol="0">
            <a:spAutoFit/>
          </a:bodyPr>
          <a:lstStyle/>
          <a:p>
            <a:r>
              <a:rPr lang="nl-NL" sz="1100" b="1" dirty="0" err="1" smtClean="0">
                <a:latin typeface="Gill Sans MT" panose="020B0502020104020203" pitchFamily="34" charset="0"/>
              </a:rPr>
              <a:t>Ziezondag</a:t>
            </a:r>
            <a:endParaRPr lang="nl-NL" sz="1100" dirty="0">
              <a:latin typeface="Gill Sans MT" panose="020B0502020104020203" pitchFamily="34" charset="0"/>
            </a:endParaRPr>
          </a:p>
          <a:p>
            <a:endParaRPr lang="nl-NL" sz="1100" dirty="0">
              <a:latin typeface="Gill Sans MT" panose="020B0502020104020203" pitchFamily="34" charset="0"/>
            </a:endParaRPr>
          </a:p>
          <a:p>
            <a:r>
              <a:rPr lang="nl-NL" sz="1100" dirty="0">
                <a:latin typeface="Gill Sans MT" panose="020B0502020104020203" pitchFamily="34" charset="0"/>
              </a:rPr>
              <a:t>Alle consulenten OZL in Nederland komen ieder jaar bijeen op de </a:t>
            </a:r>
            <a:r>
              <a:rPr lang="nl-NL" sz="1100" dirty="0" err="1">
                <a:latin typeface="Gill Sans MT" panose="020B0502020104020203" pitchFamily="34" charset="0"/>
              </a:rPr>
              <a:t>Ziezondag</a:t>
            </a:r>
            <a:r>
              <a:rPr lang="nl-NL" sz="1100" dirty="0">
                <a:latin typeface="Gill Sans MT" panose="020B0502020104020203" pitchFamily="34" charset="0"/>
              </a:rPr>
              <a:t>. Dit jaar stond deze dag geheel in het teken van ‘Het Brein</a:t>
            </a:r>
            <a:r>
              <a:rPr lang="nl-NL" sz="1100" dirty="0" smtClean="0">
                <a:latin typeface="Gill Sans MT" panose="020B0502020104020203" pitchFamily="34" charset="0"/>
              </a:rPr>
              <a:t>’.</a:t>
            </a:r>
          </a:p>
          <a:p>
            <a:endParaRPr lang="nl-NL" sz="1100" dirty="0">
              <a:latin typeface="Gill Sans MT" panose="020B0502020104020203" pitchFamily="34" charset="0"/>
            </a:endParaRPr>
          </a:p>
          <a:p>
            <a:r>
              <a:rPr lang="nl-NL" sz="1100" dirty="0" smtClean="0">
                <a:latin typeface="Gill Sans MT" panose="020B0502020104020203" pitchFamily="34" charset="0"/>
              </a:rPr>
              <a:t>Het </a:t>
            </a:r>
            <a:r>
              <a:rPr lang="nl-NL" sz="1100" dirty="0">
                <a:latin typeface="Gill Sans MT" panose="020B0502020104020203" pitchFamily="34" charset="0"/>
              </a:rPr>
              <a:t>illusionisten-duo Rob &amp; Emiel hielden een boeiende presentatie over waarneming en de selectieve werking van ons brein. Verder waren er workshops over de werking van het kinderbrein, de invloed van trauma’s op het kind, hypnotherapie en </a:t>
            </a:r>
            <a:r>
              <a:rPr lang="nl-NL" sz="1100" dirty="0" smtClean="0">
                <a:latin typeface="Gill Sans MT" panose="020B0502020104020203" pitchFamily="34" charset="0"/>
              </a:rPr>
              <a:t>yoga.</a:t>
            </a:r>
          </a:p>
          <a:p>
            <a:endParaRPr lang="nl-NL" sz="1100" dirty="0">
              <a:latin typeface="Gill Sans MT" panose="020B0502020104020203" pitchFamily="34" charset="0"/>
            </a:endParaRPr>
          </a:p>
          <a:p>
            <a:r>
              <a:rPr lang="nl-NL" sz="1100" dirty="0" smtClean="0">
                <a:latin typeface="Gill Sans MT" panose="020B0502020104020203" pitchFamily="34" charset="0"/>
              </a:rPr>
              <a:t>Rob </a:t>
            </a:r>
            <a:r>
              <a:rPr lang="nl-NL" sz="1100" dirty="0">
                <a:latin typeface="Gill Sans MT" panose="020B0502020104020203" pitchFamily="34" charset="0"/>
              </a:rPr>
              <a:t>&amp; en Emiel sloten de dag af met een flitsend optreden waarbij ons brein herhaaldelijk in verwarring werd gebracht.</a:t>
            </a:r>
          </a:p>
        </p:txBody>
      </p:sp>
      <p:pic>
        <p:nvPicPr>
          <p:cNvPr id="5" name="Afbeelding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517" y="2736304"/>
            <a:ext cx="1702887" cy="1340768"/>
          </a:xfrm>
          <a:prstGeom prst="rect">
            <a:avLst/>
          </a:prstGeom>
        </p:spPr>
      </p:pic>
      <p:pic>
        <p:nvPicPr>
          <p:cNvPr id="8" name="Afbeelding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7984" y="4011703"/>
            <a:ext cx="3779912" cy="2513641"/>
          </a:xfrm>
          <a:prstGeom prst="rect">
            <a:avLst/>
          </a:prstGeom>
          <a:effectLst>
            <a:outerShdw blurRad="279400" dist="152400" dir="2700000" algn="ctr" rotWithShape="0">
              <a:schemeClr val="tx1">
                <a:alpha val="40000"/>
              </a:schemeClr>
            </a:outerShdw>
          </a:effectLst>
        </p:spPr>
      </p:pic>
      <p:pic>
        <p:nvPicPr>
          <p:cNvPr id="10" name="Afbeelding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65955">
            <a:off x="5703492" y="1169839"/>
            <a:ext cx="3048000" cy="2033016"/>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4211634384"/>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hoek 5"/>
          <p:cNvSpPr/>
          <p:nvPr/>
        </p:nvSpPr>
        <p:spPr>
          <a:xfrm>
            <a:off x="323528" y="188640"/>
            <a:ext cx="3960440" cy="4104456"/>
          </a:xfrm>
          <a:prstGeom prst="rect">
            <a:avLst/>
          </a:prstGeom>
          <a:solidFill>
            <a:schemeClr val="accent6">
              <a:lumMod val="40000"/>
              <a:lumOff val="60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Tekstvak 6"/>
          <p:cNvSpPr txBox="1"/>
          <p:nvPr/>
        </p:nvSpPr>
        <p:spPr>
          <a:xfrm>
            <a:off x="539552" y="332656"/>
            <a:ext cx="3384376" cy="3477875"/>
          </a:xfrm>
          <a:prstGeom prst="rect">
            <a:avLst/>
          </a:prstGeom>
          <a:noFill/>
        </p:spPr>
        <p:txBody>
          <a:bodyPr wrap="square" rtlCol="0">
            <a:spAutoFit/>
          </a:bodyPr>
          <a:lstStyle/>
          <a:p>
            <a:r>
              <a:rPr lang="nl-NL" sz="1100" b="1" dirty="0">
                <a:latin typeface="Gill Sans MT" panose="020B0502020104020203" pitchFamily="34" charset="0"/>
              </a:rPr>
              <a:t>Afscheid </a:t>
            </a:r>
            <a:r>
              <a:rPr lang="nl-NL" sz="1100" b="1" dirty="0" smtClean="0">
                <a:latin typeface="Gill Sans MT" panose="020B0502020104020203" pitchFamily="34" charset="0"/>
              </a:rPr>
              <a:t>collega’s</a:t>
            </a:r>
            <a:endParaRPr lang="nl-NL" sz="1100" dirty="0">
              <a:latin typeface="Gill Sans MT" panose="020B0502020104020203" pitchFamily="34" charset="0"/>
            </a:endParaRPr>
          </a:p>
          <a:p>
            <a:r>
              <a:rPr lang="nl-NL" sz="1100" dirty="0">
                <a:latin typeface="Gill Sans MT" panose="020B0502020104020203" pitchFamily="34" charset="0"/>
              </a:rPr>
              <a:t>In 2017 hebben we helaas afscheid moeten nemen van onze zeer </a:t>
            </a:r>
            <a:r>
              <a:rPr lang="nl-NL" sz="1100" dirty="0" smtClean="0">
                <a:latin typeface="Gill Sans MT" panose="020B0502020104020203" pitchFamily="34" charset="0"/>
              </a:rPr>
              <a:t>gewaardeerde </a:t>
            </a:r>
            <a:r>
              <a:rPr lang="nl-NL" sz="1100" dirty="0" smtClean="0">
                <a:latin typeface="Gill Sans MT" panose="020B0502020104020203" pitchFamily="34" charset="0"/>
              </a:rPr>
              <a:t>collega </a:t>
            </a:r>
            <a:r>
              <a:rPr lang="nl-NL" sz="1100" dirty="0">
                <a:latin typeface="Gill Sans MT" panose="020B0502020104020203" pitchFamily="34" charset="0"/>
              </a:rPr>
              <a:t>Marijke </a:t>
            </a:r>
            <a:r>
              <a:rPr lang="nl-NL" sz="1100" dirty="0" err="1" smtClean="0">
                <a:latin typeface="Gill Sans MT" panose="020B0502020104020203" pitchFamily="34" charset="0"/>
              </a:rPr>
              <a:t>Smienk</a:t>
            </a:r>
            <a:r>
              <a:rPr lang="nl-NL" sz="1100" dirty="0" smtClean="0">
                <a:latin typeface="Gill Sans MT" panose="020B0502020104020203" pitchFamily="34" charset="0"/>
              </a:rPr>
              <a:t>. </a:t>
            </a:r>
            <a:r>
              <a:rPr lang="nl-NL" sz="1100" dirty="0">
                <a:latin typeface="Gill Sans MT" panose="020B0502020104020203" pitchFamily="34" charset="0"/>
              </a:rPr>
              <a:t>Er stond voor haar namelijk een pensioen op het menu! Marijke heeft dit na 33 jaar ook dubbel en dwars verdiend. Ze was een bekend gezicht op de kamer van de </a:t>
            </a:r>
            <a:r>
              <a:rPr lang="nl-NL" sz="1100" dirty="0" smtClean="0">
                <a:latin typeface="Gill Sans MT" panose="020B0502020104020203" pitchFamily="34" charset="0"/>
              </a:rPr>
              <a:t>kinderdialyse </a:t>
            </a:r>
            <a:r>
              <a:rPr lang="nl-NL" sz="1100" dirty="0">
                <a:latin typeface="Gill Sans MT" panose="020B0502020104020203" pitchFamily="34" charset="0"/>
              </a:rPr>
              <a:t>en op de afdeling kinderoncologie. Met veel plezier gaf zij de leerlingen van de basisschool les. Naast het lesgeven participeerde Marijke in allerlei landelijke werkgroepen om haar expertise over ziek zijn en onderwijs te delen. </a:t>
            </a:r>
          </a:p>
          <a:p>
            <a:r>
              <a:rPr lang="nl-NL" sz="1100" dirty="0">
                <a:latin typeface="Gill Sans MT" panose="020B0502020104020203" pitchFamily="34" charset="0"/>
              </a:rPr>
              <a:t>Haar afscheid hebben we gevierd in ‘Het Oude Gasthuis’. Hierbij werd er de hulp ingeschakeld van de </a:t>
            </a:r>
            <a:r>
              <a:rPr lang="nl-NL" sz="1100" dirty="0" err="1">
                <a:latin typeface="Gill Sans MT" panose="020B0502020104020203" pitchFamily="34" charset="0"/>
              </a:rPr>
              <a:t>Pubquizmaster</a:t>
            </a:r>
            <a:r>
              <a:rPr lang="nl-NL" sz="1100" dirty="0">
                <a:latin typeface="Gill Sans MT" panose="020B0502020104020203" pitchFamily="34" charset="0"/>
              </a:rPr>
              <a:t> die normaal de </a:t>
            </a:r>
            <a:r>
              <a:rPr lang="nl-NL" sz="1100" dirty="0" err="1">
                <a:latin typeface="Gill Sans MT" panose="020B0502020104020203" pitchFamily="34" charset="0"/>
              </a:rPr>
              <a:t>pubquiz</a:t>
            </a:r>
            <a:r>
              <a:rPr lang="nl-NL" sz="1100" dirty="0">
                <a:latin typeface="Gill Sans MT" panose="020B0502020104020203" pitchFamily="34" charset="0"/>
              </a:rPr>
              <a:t> </a:t>
            </a:r>
            <a:r>
              <a:rPr lang="nl-NL" sz="1100" dirty="0" smtClean="0">
                <a:latin typeface="Gill Sans MT" panose="020B0502020104020203" pitchFamily="34" charset="0"/>
              </a:rPr>
              <a:t> verzorgt die wordt georganiseerd door de personeelsvereniging van jet AMC. </a:t>
            </a:r>
            <a:r>
              <a:rPr lang="nl-NL" sz="1100" dirty="0">
                <a:latin typeface="Gill Sans MT" panose="020B0502020104020203" pitchFamily="34" charset="0"/>
              </a:rPr>
              <a:t>Een echte beroemdheid dus! De vragen waren afgestemd op het werkende leven van Marijke en haar gezin. Leuk om te noemen is een van de teams uit Marijke en haar gezin bestond. Iedereen heeft haar op deze manier een mooi pensioen kunnen wensen! </a:t>
            </a:r>
          </a:p>
        </p:txBody>
      </p:sp>
      <p:pic>
        <p:nvPicPr>
          <p:cNvPr id="8" name="Afbeelding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1528" y="4293096"/>
            <a:ext cx="2808312" cy="2062103"/>
          </a:xfrm>
          <a:prstGeom prst="rect">
            <a:avLst/>
          </a:prstGeom>
          <a:effectLst>
            <a:outerShdw blurRad="279400" dist="152400" dir="2700000" algn="ctr" rotWithShape="0">
              <a:schemeClr val="tx1">
                <a:alpha val="40000"/>
              </a:schemeClr>
            </a:outerShdw>
          </a:effectLst>
        </p:spPr>
      </p:pic>
      <p:pic>
        <p:nvPicPr>
          <p:cNvPr id="11" name="Afbeelding 10"/>
          <p:cNvPicPr>
            <a:picLocks noChangeAspect="1"/>
          </p:cNvPicPr>
          <p:nvPr/>
        </p:nvPicPr>
        <p:blipFill rotWithShape="1">
          <a:blip r:embed="rId3" cstate="print">
            <a:extLst>
              <a:ext uri="{28A0092B-C50C-407E-A947-70E740481C1C}">
                <a14:useLocalDpi xmlns:a14="http://schemas.microsoft.com/office/drawing/2010/main" val="0"/>
              </a:ext>
            </a:extLst>
          </a:blip>
          <a:srcRect l="-1" t="4435" r="44414" b="19525"/>
          <a:stretch/>
        </p:blipFill>
        <p:spPr>
          <a:xfrm rot="20950746">
            <a:off x="475934" y="4038067"/>
            <a:ext cx="1664836" cy="2277449"/>
          </a:xfrm>
          <a:prstGeom prst="rect">
            <a:avLst/>
          </a:prstGeom>
          <a:effectLst>
            <a:outerShdw blurRad="279400" dist="152400" dir="2700000" algn="ctr" rotWithShape="0">
              <a:schemeClr val="tx1">
                <a:alpha val="40000"/>
              </a:schemeClr>
            </a:outerShdw>
          </a:effectLst>
        </p:spPr>
      </p:pic>
      <p:pic>
        <p:nvPicPr>
          <p:cNvPr id="17" name="Afbeelding 16"/>
          <p:cNvPicPr>
            <a:picLocks noChangeAspect="1"/>
          </p:cNvPicPr>
          <p:nvPr/>
        </p:nvPicPr>
        <p:blipFill rotWithShape="1">
          <a:blip r:embed="rId4" cstate="print">
            <a:extLst>
              <a:ext uri="{28A0092B-C50C-407E-A947-70E740481C1C}">
                <a14:useLocalDpi xmlns:a14="http://schemas.microsoft.com/office/drawing/2010/main" val="0"/>
              </a:ext>
            </a:extLst>
          </a:blip>
          <a:srcRect l="50844" t="2688"/>
          <a:stretch/>
        </p:blipFill>
        <p:spPr>
          <a:xfrm>
            <a:off x="3940740" y="1924115"/>
            <a:ext cx="2318179" cy="3434277"/>
          </a:xfrm>
          <a:prstGeom prst="rect">
            <a:avLst/>
          </a:prstGeom>
        </p:spPr>
      </p:pic>
      <p:sp>
        <p:nvSpPr>
          <p:cNvPr id="13" name="Rechthoek 12"/>
          <p:cNvSpPr/>
          <p:nvPr/>
        </p:nvSpPr>
        <p:spPr>
          <a:xfrm>
            <a:off x="5436096" y="3810531"/>
            <a:ext cx="3434779" cy="2885828"/>
          </a:xfrm>
          <a:prstGeom prst="rect">
            <a:avLst/>
          </a:prstGeom>
          <a:solidFill>
            <a:schemeClr val="accent6">
              <a:lumMod val="40000"/>
              <a:lumOff val="60000"/>
            </a:schemeClr>
          </a:solidFill>
          <a:ln>
            <a:noFill/>
          </a:ln>
          <a:effectLst>
            <a:outerShdw blurRad="279400" dist="152400" dir="2700000" algn="tl" rotWithShape="0">
              <a:schemeClr val="tx2">
                <a:lumMod val="60000"/>
                <a:lumOff val="4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Tekstvak 15"/>
          <p:cNvSpPr txBox="1"/>
          <p:nvPr/>
        </p:nvSpPr>
        <p:spPr>
          <a:xfrm>
            <a:off x="5652120" y="3965862"/>
            <a:ext cx="3168352" cy="2631490"/>
          </a:xfrm>
          <a:prstGeom prst="rect">
            <a:avLst/>
          </a:prstGeom>
          <a:noFill/>
        </p:spPr>
        <p:txBody>
          <a:bodyPr wrap="square" rtlCol="0">
            <a:spAutoFit/>
          </a:bodyPr>
          <a:lstStyle/>
          <a:p>
            <a:r>
              <a:rPr lang="nl-NL" sz="1100" dirty="0" smtClean="0">
                <a:latin typeface="Gill Sans MT" panose="020B0502020104020203" pitchFamily="34" charset="0"/>
              </a:rPr>
              <a:t>In </a:t>
            </a:r>
            <a:r>
              <a:rPr lang="nl-NL" sz="1100" dirty="0">
                <a:latin typeface="Gill Sans MT" panose="020B0502020104020203" pitchFamily="34" charset="0"/>
              </a:rPr>
              <a:t>april is </a:t>
            </a:r>
            <a:r>
              <a:rPr lang="nl-NL" sz="1100" dirty="0">
                <a:latin typeface="Gill Sans MT" panose="020B0502020104020203" pitchFamily="34" charset="0"/>
              </a:rPr>
              <a:t>Wil </a:t>
            </a:r>
            <a:r>
              <a:rPr lang="nl-NL" sz="1100" dirty="0" smtClean="0">
                <a:latin typeface="Gill Sans MT" panose="020B0502020104020203" pitchFamily="34" charset="0"/>
              </a:rPr>
              <a:t>Punt, onze </a:t>
            </a:r>
            <a:r>
              <a:rPr lang="nl-NL" sz="1100" dirty="0">
                <a:latin typeface="Gill Sans MT" panose="020B0502020104020203" pitchFamily="34" charset="0"/>
              </a:rPr>
              <a:t>collega in het </a:t>
            </a:r>
            <a:r>
              <a:rPr lang="nl-NL" sz="1100" dirty="0" err="1">
                <a:latin typeface="Gill Sans MT" panose="020B0502020104020203" pitchFamily="34" charset="0"/>
              </a:rPr>
              <a:t>VUmc</a:t>
            </a:r>
            <a:r>
              <a:rPr lang="nl-NL" sz="1100" dirty="0">
                <a:latin typeface="Gill Sans MT" panose="020B0502020104020203" pitchFamily="34" charset="0"/>
              </a:rPr>
              <a:t>, </a:t>
            </a:r>
            <a:r>
              <a:rPr lang="nl-NL" sz="1100" dirty="0" smtClean="0">
                <a:latin typeface="Gill Sans MT" panose="020B0502020104020203" pitchFamily="34" charset="0"/>
              </a:rPr>
              <a:t>met </a:t>
            </a:r>
            <a:r>
              <a:rPr lang="nl-NL" sz="1100" dirty="0">
                <a:latin typeface="Gill Sans MT" panose="020B0502020104020203" pitchFamily="34" charset="0"/>
              </a:rPr>
              <a:t>pensioen gegaan. Om het pensioen te vieren en afscheid te nemen van Wil zijn we heerlijk gaan eten </a:t>
            </a:r>
            <a:r>
              <a:rPr lang="nl-NL" sz="1100" dirty="0" smtClean="0">
                <a:latin typeface="Gill Sans MT" panose="020B0502020104020203" pitchFamily="34" charset="0"/>
              </a:rPr>
              <a:t>in </a:t>
            </a:r>
            <a:r>
              <a:rPr lang="nl-NL" sz="1100" dirty="0">
                <a:latin typeface="Gill Sans MT" panose="020B0502020104020203" pitchFamily="34" charset="0"/>
              </a:rPr>
              <a:t>Ouderkerk aan de </a:t>
            </a:r>
            <a:r>
              <a:rPr lang="nl-NL" sz="1100" dirty="0" smtClean="0">
                <a:latin typeface="Gill Sans MT" panose="020B0502020104020203" pitchFamily="34" charset="0"/>
              </a:rPr>
              <a:t>Amstel.</a:t>
            </a:r>
          </a:p>
          <a:p>
            <a:r>
              <a:rPr lang="nl-NL" sz="1100" dirty="0" smtClean="0">
                <a:latin typeface="Gill Sans MT" panose="020B0502020104020203" pitchFamily="34" charset="0"/>
              </a:rPr>
              <a:t>De </a:t>
            </a:r>
            <a:r>
              <a:rPr lang="nl-NL" sz="1100" dirty="0">
                <a:latin typeface="Gill Sans MT" panose="020B0502020104020203" pitchFamily="34" charset="0"/>
              </a:rPr>
              <a:t>dag daarna hebben alle betrokken collega’s van de afdelingen 9B en 9C in het </a:t>
            </a:r>
            <a:r>
              <a:rPr lang="nl-NL" sz="1100" dirty="0" err="1">
                <a:latin typeface="Gill Sans MT" panose="020B0502020104020203" pitchFamily="34" charset="0"/>
              </a:rPr>
              <a:t>VUmc</a:t>
            </a:r>
            <a:r>
              <a:rPr lang="nl-NL" sz="1100" dirty="0">
                <a:latin typeface="Gill Sans MT" panose="020B0502020104020203" pitchFamily="34" charset="0"/>
              </a:rPr>
              <a:t> afscheid kunnen nemen van Wil onder het genot van een  lekker stukje taart en  een kop koffie. Het klasje in het </a:t>
            </a:r>
            <a:r>
              <a:rPr lang="nl-NL" sz="1100" dirty="0" err="1">
                <a:latin typeface="Gill Sans MT" panose="020B0502020104020203" pitchFamily="34" charset="0"/>
              </a:rPr>
              <a:t>VUmc</a:t>
            </a:r>
            <a:r>
              <a:rPr lang="nl-NL" sz="1100" dirty="0">
                <a:latin typeface="Gill Sans MT" panose="020B0502020104020203" pitchFamily="34" charset="0"/>
              </a:rPr>
              <a:t> bleek wat klein voor alle belangstellenden.</a:t>
            </a:r>
          </a:p>
          <a:p>
            <a:r>
              <a:rPr lang="nl-NL" sz="1100" dirty="0">
                <a:latin typeface="Gill Sans MT" panose="020B0502020104020203" pitchFamily="34" charset="0"/>
              </a:rPr>
              <a:t>Wil kwam zo’n 25 jaar geleden als invaller binnen bij de ziekenhuisschool en heeft tot haar pensioen met veel plezier in het </a:t>
            </a:r>
            <a:r>
              <a:rPr lang="nl-NL" sz="1100" dirty="0" err="1">
                <a:latin typeface="Gill Sans MT" panose="020B0502020104020203" pitchFamily="34" charset="0"/>
              </a:rPr>
              <a:t>VUmc</a:t>
            </a:r>
            <a:r>
              <a:rPr lang="nl-NL" sz="1100" dirty="0">
                <a:latin typeface="Gill Sans MT" panose="020B0502020104020203" pitchFamily="34" charset="0"/>
              </a:rPr>
              <a:t> gewerkt. Hoewel zij als collega erg gemist wordt wensen wij haar een heerlijk pensioen toe.</a:t>
            </a:r>
          </a:p>
        </p:txBody>
      </p:sp>
      <p:pic>
        <p:nvPicPr>
          <p:cNvPr id="5" name="Afbeelding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12160" y="223406"/>
            <a:ext cx="2438405" cy="2017780"/>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3712632302"/>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kstvak 8"/>
          <p:cNvSpPr txBox="1"/>
          <p:nvPr/>
        </p:nvSpPr>
        <p:spPr>
          <a:xfrm>
            <a:off x="611560" y="404664"/>
            <a:ext cx="1656184" cy="369332"/>
          </a:xfrm>
          <a:prstGeom prst="rect">
            <a:avLst/>
          </a:prstGeom>
          <a:noFill/>
        </p:spPr>
        <p:txBody>
          <a:bodyPr wrap="square" rtlCol="0">
            <a:spAutoFit/>
          </a:bodyPr>
          <a:lstStyle/>
          <a:p>
            <a:r>
              <a:rPr lang="nl-NL" b="1" dirty="0" smtClean="0">
                <a:latin typeface="Gill Sans MT" panose="020B0502020104020203" pitchFamily="34" charset="0"/>
              </a:rPr>
              <a:t>Informeren</a:t>
            </a:r>
            <a:endParaRPr lang="nl-NL" b="1" dirty="0">
              <a:latin typeface="Gill Sans MT" panose="020B0502020104020203" pitchFamily="34" charset="0"/>
            </a:endParaRPr>
          </a:p>
        </p:txBody>
      </p:sp>
      <p:pic>
        <p:nvPicPr>
          <p:cNvPr id="2" name="Afbeelding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6" y="908720"/>
            <a:ext cx="2438405" cy="2017780"/>
          </a:xfrm>
          <a:prstGeom prst="rect">
            <a:avLst/>
          </a:prstGeom>
          <a:effectLst>
            <a:outerShdw blurRad="279400" dist="152400" dir="2700000" algn="ctr" rotWithShape="0">
              <a:schemeClr val="tx1">
                <a:alpha val="40000"/>
              </a:schemeClr>
            </a:outerShdw>
          </a:effectLst>
        </p:spPr>
      </p:pic>
      <p:sp>
        <p:nvSpPr>
          <p:cNvPr id="10" name="Rechthoek 9"/>
          <p:cNvSpPr/>
          <p:nvPr/>
        </p:nvSpPr>
        <p:spPr>
          <a:xfrm>
            <a:off x="827584" y="3158912"/>
            <a:ext cx="4608512" cy="3528393"/>
          </a:xfrm>
          <a:prstGeom prst="rect">
            <a:avLst/>
          </a:prstGeom>
          <a:solidFill>
            <a:schemeClr val="accent2">
              <a:lumMod val="60000"/>
              <a:lumOff val="40000"/>
            </a:schemeClr>
          </a:solidFill>
          <a:ln>
            <a:noFill/>
          </a:ln>
          <a:effectLst>
            <a:outerShdw blurRad="279400" dist="152400" dir="2700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Rechthoek 3"/>
          <p:cNvSpPr/>
          <p:nvPr/>
        </p:nvSpPr>
        <p:spPr>
          <a:xfrm>
            <a:off x="3779912" y="404663"/>
            <a:ext cx="4608512" cy="3528393"/>
          </a:xfrm>
          <a:prstGeom prst="rect">
            <a:avLst/>
          </a:prstGeom>
          <a:solidFill>
            <a:schemeClr val="accent2">
              <a:lumMod val="75000"/>
            </a:schemeClr>
          </a:solidFill>
          <a:ln>
            <a:noFill/>
          </a:ln>
          <a:effectLst>
            <a:outerShdw blurRad="279400" dist="152400" dir="2700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 name="Tekstvak 2"/>
          <p:cNvSpPr txBox="1"/>
          <p:nvPr/>
        </p:nvSpPr>
        <p:spPr>
          <a:xfrm>
            <a:off x="4139952" y="692697"/>
            <a:ext cx="4032448" cy="3093154"/>
          </a:xfrm>
          <a:prstGeom prst="rect">
            <a:avLst/>
          </a:prstGeom>
          <a:noFill/>
        </p:spPr>
        <p:txBody>
          <a:bodyPr wrap="square" rtlCol="0">
            <a:spAutoFit/>
          </a:bodyPr>
          <a:lstStyle/>
          <a:p>
            <a:r>
              <a:rPr lang="nl-NL" sz="1100" b="1" dirty="0">
                <a:solidFill>
                  <a:srgbClr val="FFC000"/>
                </a:solidFill>
                <a:latin typeface="Gill Sans MT" panose="020B0502020104020203" pitchFamily="34" charset="0"/>
              </a:rPr>
              <a:t>Voorlichting aan </a:t>
            </a:r>
            <a:r>
              <a:rPr lang="nl-NL" sz="1100" b="1" dirty="0" smtClean="0">
                <a:solidFill>
                  <a:srgbClr val="FFC000"/>
                </a:solidFill>
                <a:latin typeface="Gill Sans MT" panose="020B0502020104020203" pitchFamily="34" charset="0"/>
              </a:rPr>
              <a:t>studenten</a:t>
            </a:r>
            <a:endParaRPr lang="nl-NL" sz="1100" dirty="0">
              <a:solidFill>
                <a:srgbClr val="FFC000"/>
              </a:solidFill>
              <a:latin typeface="Gill Sans MT" panose="020B0502020104020203" pitchFamily="34" charset="0"/>
            </a:endParaRPr>
          </a:p>
          <a:p>
            <a:endParaRPr lang="nl-NL" sz="800" dirty="0">
              <a:solidFill>
                <a:srgbClr val="FFC000"/>
              </a:solidFill>
              <a:latin typeface="Gill Sans MT" panose="020B0502020104020203" pitchFamily="34" charset="0"/>
            </a:endParaRPr>
          </a:p>
          <a:p>
            <a:r>
              <a:rPr lang="nl-NL" sz="1100" dirty="0">
                <a:solidFill>
                  <a:srgbClr val="FFC000"/>
                </a:solidFill>
                <a:latin typeface="Gill Sans MT" panose="020B0502020104020203" pitchFamily="34" charset="0"/>
              </a:rPr>
              <a:t>Net als voorgaande jaren hebben de consulenten in 2017 verschillende hogescholen bezocht om leraren in opleiding voor te lichten over onderwijs aan zieke leerlingen. Een consulent van de Educatieve Voorziening doet dit altijd samen met een collega-consulent van een schooladviesdienst in de regio Noord-Holland. We vertellen over ons werk en de mogelijkheden van ondersteuning en laten de studenten in groepjes nadenken over casuïstiek. Na afloop van zo’n voorlichting vragen we de jongvolwassen studenten wat ze meenemen naar hun praktijk. Dit zijn zomaar enkele van hun opmerkingen</a:t>
            </a:r>
            <a:r>
              <a:rPr lang="nl-NL" sz="1100" dirty="0" smtClean="0">
                <a:solidFill>
                  <a:srgbClr val="FFC000"/>
                </a:solidFill>
                <a:latin typeface="Gill Sans MT" panose="020B0502020104020203" pitchFamily="34" charset="0"/>
              </a:rPr>
              <a:t>:</a:t>
            </a:r>
          </a:p>
          <a:p>
            <a:endParaRPr lang="nl-NL" sz="800" dirty="0">
              <a:solidFill>
                <a:srgbClr val="FFC000"/>
              </a:solidFill>
              <a:latin typeface="Gill Sans MT" panose="020B0502020104020203" pitchFamily="34" charset="0"/>
            </a:endParaRPr>
          </a:p>
          <a:p>
            <a:pPr marL="171450" indent="-171450">
              <a:buFont typeface="Arial" panose="020B0604020202020204" pitchFamily="34" charset="0"/>
              <a:buChar char="•"/>
            </a:pPr>
            <a:r>
              <a:rPr lang="nl-NL" sz="1100" dirty="0" smtClean="0">
                <a:solidFill>
                  <a:srgbClr val="FFC000"/>
                </a:solidFill>
                <a:latin typeface="Gill Sans MT" panose="020B0502020104020203" pitchFamily="34" charset="0"/>
              </a:rPr>
              <a:t>goed </a:t>
            </a:r>
            <a:r>
              <a:rPr lang="nl-NL" sz="1100" dirty="0">
                <a:solidFill>
                  <a:srgbClr val="FFC000"/>
                </a:solidFill>
                <a:latin typeface="Gill Sans MT" panose="020B0502020104020203" pitchFamily="34" charset="0"/>
              </a:rPr>
              <a:t>contact met de zieke leerling en ouders is belangrijk; vraag wat hij/zij nodig </a:t>
            </a:r>
            <a:r>
              <a:rPr lang="nl-NL" sz="1100" dirty="0" smtClean="0">
                <a:solidFill>
                  <a:srgbClr val="FFC000"/>
                </a:solidFill>
                <a:latin typeface="Gill Sans MT" panose="020B0502020104020203" pitchFamily="34" charset="0"/>
              </a:rPr>
              <a:t>heeft</a:t>
            </a:r>
            <a:endParaRPr lang="nl-NL" sz="1100" dirty="0">
              <a:solidFill>
                <a:srgbClr val="FFC000"/>
              </a:solidFill>
              <a:latin typeface="Gill Sans MT" panose="020B0502020104020203" pitchFamily="34" charset="0"/>
            </a:endParaRPr>
          </a:p>
          <a:p>
            <a:pPr marL="171450" indent="-171450">
              <a:buFont typeface="Arial" panose="020B0604020202020204" pitchFamily="34" charset="0"/>
              <a:buChar char="•"/>
            </a:pPr>
            <a:r>
              <a:rPr lang="nl-NL" sz="1100" dirty="0" smtClean="0">
                <a:solidFill>
                  <a:srgbClr val="FFC000"/>
                </a:solidFill>
                <a:latin typeface="Gill Sans MT" panose="020B0502020104020203" pitchFamily="34" charset="0"/>
              </a:rPr>
              <a:t>er </a:t>
            </a:r>
            <a:r>
              <a:rPr lang="nl-NL" sz="1100" dirty="0">
                <a:solidFill>
                  <a:srgbClr val="FFC000"/>
                </a:solidFill>
                <a:latin typeface="Gill Sans MT" panose="020B0502020104020203" pitchFamily="34" charset="0"/>
              </a:rPr>
              <a:t>is meer mogelijk dan je zou </a:t>
            </a:r>
            <a:r>
              <a:rPr lang="nl-NL" sz="1100" dirty="0" smtClean="0">
                <a:solidFill>
                  <a:srgbClr val="FFC000"/>
                </a:solidFill>
                <a:latin typeface="Gill Sans MT" panose="020B0502020104020203" pitchFamily="34" charset="0"/>
              </a:rPr>
              <a:t>denken</a:t>
            </a:r>
            <a:endParaRPr lang="nl-NL" sz="1100" dirty="0">
              <a:solidFill>
                <a:srgbClr val="FFC000"/>
              </a:solidFill>
              <a:latin typeface="Gill Sans MT" panose="020B0502020104020203" pitchFamily="34" charset="0"/>
            </a:endParaRPr>
          </a:p>
          <a:p>
            <a:pPr marL="171450" indent="-171450">
              <a:buFont typeface="Arial" panose="020B0604020202020204" pitchFamily="34" charset="0"/>
              <a:buChar char="•"/>
            </a:pPr>
            <a:r>
              <a:rPr lang="nl-NL" sz="1100" dirty="0" smtClean="0">
                <a:solidFill>
                  <a:srgbClr val="FFC000"/>
                </a:solidFill>
                <a:latin typeface="Gill Sans MT" panose="020B0502020104020203" pitchFamily="34" charset="0"/>
              </a:rPr>
              <a:t>heel </a:t>
            </a:r>
            <a:r>
              <a:rPr lang="nl-NL" sz="1100" dirty="0">
                <a:solidFill>
                  <a:srgbClr val="FFC000"/>
                </a:solidFill>
                <a:latin typeface="Gill Sans MT" panose="020B0502020104020203" pitchFamily="34" charset="0"/>
              </a:rPr>
              <a:t>inspirerend, fijn om je in te leven in situaties via casussen, zodoende leer je er op een actieve manier </a:t>
            </a:r>
            <a:r>
              <a:rPr lang="nl-NL" sz="1100" dirty="0" smtClean="0">
                <a:solidFill>
                  <a:srgbClr val="FFC000"/>
                </a:solidFill>
                <a:latin typeface="Gill Sans MT" panose="020B0502020104020203" pitchFamily="34" charset="0"/>
              </a:rPr>
              <a:t>van.</a:t>
            </a:r>
            <a:endParaRPr lang="nl-NL" sz="1100" dirty="0">
              <a:solidFill>
                <a:srgbClr val="FFC000"/>
              </a:solidFill>
              <a:latin typeface="Gill Sans MT" panose="020B0502020104020203" pitchFamily="34" charset="0"/>
            </a:endParaRPr>
          </a:p>
        </p:txBody>
      </p:sp>
      <p:sp>
        <p:nvSpPr>
          <p:cNvPr id="5" name="Tekstvak 4"/>
          <p:cNvSpPr txBox="1"/>
          <p:nvPr/>
        </p:nvSpPr>
        <p:spPr>
          <a:xfrm>
            <a:off x="982805" y="3501008"/>
            <a:ext cx="3517187" cy="2880320"/>
          </a:xfrm>
          <a:prstGeom prst="rect">
            <a:avLst/>
          </a:prstGeom>
          <a:noFill/>
        </p:spPr>
        <p:txBody>
          <a:bodyPr wrap="square" rtlCol="0">
            <a:spAutoFit/>
          </a:bodyPr>
          <a:lstStyle/>
          <a:p>
            <a:r>
              <a:rPr lang="nl-NL" sz="1100" b="1" dirty="0">
                <a:latin typeface="Gill Sans MT" panose="020B0502020104020203" pitchFamily="34" charset="0"/>
              </a:rPr>
              <a:t>Avond voor scholen met </a:t>
            </a:r>
            <a:r>
              <a:rPr lang="nl-NL" sz="1100" b="1" dirty="0" smtClean="0">
                <a:latin typeface="Gill Sans MT" panose="020B0502020104020203" pitchFamily="34" charset="0"/>
              </a:rPr>
              <a:t>een</a:t>
            </a:r>
          </a:p>
          <a:p>
            <a:r>
              <a:rPr lang="nl-NL" sz="1100" b="1" dirty="0" smtClean="0">
                <a:latin typeface="Gill Sans MT" panose="020B0502020104020203" pitchFamily="34" charset="0"/>
              </a:rPr>
              <a:t>ernstig </a:t>
            </a:r>
            <a:r>
              <a:rPr lang="nl-NL" sz="1100" b="1" dirty="0">
                <a:latin typeface="Gill Sans MT" panose="020B0502020104020203" pitchFamily="34" charset="0"/>
              </a:rPr>
              <a:t>zieke </a:t>
            </a:r>
            <a:r>
              <a:rPr lang="nl-NL" sz="1100" b="1" dirty="0" smtClean="0">
                <a:latin typeface="Gill Sans MT" panose="020B0502020104020203" pitchFamily="34" charset="0"/>
              </a:rPr>
              <a:t>leerling</a:t>
            </a:r>
            <a:endParaRPr lang="nl-NL" sz="1100" dirty="0" smtClean="0">
              <a:latin typeface="Gill Sans MT" panose="020B0502020104020203" pitchFamily="34" charset="0"/>
            </a:endParaRPr>
          </a:p>
          <a:p>
            <a:endParaRPr lang="nl-NL" sz="1100" dirty="0">
              <a:latin typeface="Gill Sans MT" panose="020B0502020104020203" pitchFamily="34" charset="0"/>
            </a:endParaRPr>
          </a:p>
          <a:p>
            <a:r>
              <a:rPr lang="nl-NL" sz="1100" dirty="0">
                <a:latin typeface="Gill Sans MT" panose="020B0502020104020203" pitchFamily="34" charset="0"/>
              </a:rPr>
              <a:t>In november werd onze jaarlijkse avond voor scholen weer goed bezocht. Als gastspreker hadden we dit jaar kinderarts-oncoloog Dr. L.M. Haveman gevraagd om de leraren en zorgcoördinatoren te vertellen over kinderkanker, de behandeling en de gevolgen daarvan. Vervolgens vertelde een ervaringsdeskundige ouder, die als vrijwilliger werkt voor de Vereniging Ouders, Kinderen en Kanker (VOKK), over de rol van school tijdens de ziekte van haar kind. De VOKK verzorgde ook twee tafels vol voorlichtingsmateriaal. Tot slot gingen de aanwezigen met elkaar in gesprek om ervaringen en tips uit te wisselen, onder leiding van de consulenten van de EV.</a:t>
            </a:r>
          </a:p>
          <a:p>
            <a:endParaRPr lang="nl-NL" sz="1100" dirty="0"/>
          </a:p>
        </p:txBody>
      </p:sp>
      <p:pic>
        <p:nvPicPr>
          <p:cNvPr id="12" name="Afbeelding 11"/>
          <p:cNvPicPr>
            <a:picLocks noChangeAspect="1"/>
          </p:cNvPicPr>
          <p:nvPr/>
        </p:nvPicPr>
        <p:blipFill rotWithShape="1">
          <a:blip r:embed="rId3" cstate="print">
            <a:extLst>
              <a:ext uri="{28A0092B-C50C-407E-A947-70E740481C1C}">
                <a14:useLocalDpi xmlns:a14="http://schemas.microsoft.com/office/drawing/2010/main" val="0"/>
              </a:ext>
            </a:extLst>
          </a:blip>
          <a:srcRect l="3237" t="33085" r="2610"/>
          <a:stretch/>
        </p:blipFill>
        <p:spPr>
          <a:xfrm rot="356956">
            <a:off x="4739931" y="3995421"/>
            <a:ext cx="4095803" cy="2183184"/>
          </a:xfrm>
          <a:prstGeom prst="rect">
            <a:avLst/>
          </a:prstGeom>
          <a:effectLst>
            <a:outerShdw blurRad="279400" dist="152400" dir="2700000" algn="ctr" rotWithShape="0">
              <a:schemeClr val="tx1">
                <a:alpha val="40000"/>
              </a:schemeClr>
            </a:outerShdw>
          </a:effectLst>
        </p:spPr>
      </p:pic>
    </p:spTree>
    <p:extLst>
      <p:ext uri="{BB962C8B-B14F-4D97-AF65-F5344CB8AC3E}">
        <p14:creationId xmlns:p14="http://schemas.microsoft.com/office/powerpoint/2010/main" val="1048666344"/>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fbeelding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13" y="-40582"/>
            <a:ext cx="9180513" cy="7069981"/>
          </a:xfrm>
          <a:prstGeom prst="rect">
            <a:avLst/>
          </a:prstGeom>
        </p:spPr>
      </p:pic>
      <p:sp>
        <p:nvSpPr>
          <p:cNvPr id="5" name="Rechthoek 4"/>
          <p:cNvSpPr/>
          <p:nvPr/>
        </p:nvSpPr>
        <p:spPr>
          <a:xfrm>
            <a:off x="118070" y="104754"/>
            <a:ext cx="4248472" cy="659950"/>
          </a:xfrm>
          <a:prstGeom prst="rect">
            <a:avLst/>
          </a:prstGeom>
          <a:solidFill>
            <a:schemeClr val="accent6">
              <a:lumMod val="60000"/>
              <a:lumOff val="40000"/>
            </a:schemeClr>
          </a:solidFill>
          <a:ln>
            <a:noFill/>
          </a:ln>
          <a:effectLst>
            <a:outerShdw blurRad="279400" dist="152400" dir="2700000" algn="ctr"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Tekstvak 3"/>
          <p:cNvSpPr txBox="1"/>
          <p:nvPr/>
        </p:nvSpPr>
        <p:spPr>
          <a:xfrm>
            <a:off x="375978" y="109319"/>
            <a:ext cx="3600400" cy="646331"/>
          </a:xfrm>
          <a:prstGeom prst="rect">
            <a:avLst/>
          </a:prstGeom>
          <a:noFill/>
        </p:spPr>
        <p:txBody>
          <a:bodyPr wrap="square" rtlCol="0">
            <a:spAutoFit/>
          </a:bodyPr>
          <a:lstStyle/>
          <a:p>
            <a:r>
              <a:rPr lang="nl-NL" sz="1200" b="1" dirty="0" smtClean="0">
                <a:solidFill>
                  <a:schemeClr val="accent2">
                    <a:lumMod val="75000"/>
                  </a:schemeClr>
                </a:solidFill>
                <a:latin typeface="Gill Sans MT" panose="020B0502020104020203" pitchFamily="34" charset="0"/>
              </a:rPr>
              <a:t>Cijfers</a:t>
            </a:r>
          </a:p>
          <a:p>
            <a:r>
              <a:rPr lang="nl-NL" sz="1200" dirty="0" smtClean="0">
                <a:solidFill>
                  <a:schemeClr val="accent2">
                    <a:lumMod val="75000"/>
                  </a:schemeClr>
                </a:solidFill>
                <a:latin typeface="Gill Sans MT" panose="020B0502020104020203" pitchFamily="34" charset="0"/>
              </a:rPr>
              <a:t>De Educatieve Voorziening heeft in 2017 de volgende resultaten behaald, cijfermatig gezien:</a:t>
            </a:r>
            <a:endParaRPr lang="nl-NL" sz="1200" dirty="0">
              <a:solidFill>
                <a:schemeClr val="accent2">
                  <a:lumMod val="75000"/>
                </a:schemeClr>
              </a:solidFill>
              <a:latin typeface="Gill Sans MT" panose="020B0502020104020203" pitchFamily="34" charset="0"/>
            </a:endParaRPr>
          </a:p>
        </p:txBody>
      </p:sp>
      <p:graphicFrame>
        <p:nvGraphicFramePr>
          <p:cNvPr id="9" name="Tabel 8"/>
          <p:cNvGraphicFramePr>
            <a:graphicFrameLocks noGrp="1"/>
          </p:cNvGraphicFramePr>
          <p:nvPr>
            <p:extLst>
              <p:ext uri="{D42A27DB-BD31-4B8C-83A1-F6EECF244321}">
                <p14:modId xmlns:p14="http://schemas.microsoft.com/office/powerpoint/2010/main" val="1778371174"/>
              </p:ext>
            </p:extLst>
          </p:nvPr>
        </p:nvGraphicFramePr>
        <p:xfrm>
          <a:off x="5148064" y="3303885"/>
          <a:ext cx="3744416" cy="3339315"/>
        </p:xfrm>
        <a:graphic>
          <a:graphicData uri="http://schemas.openxmlformats.org/drawingml/2006/table">
            <a:tbl>
              <a:tblPr>
                <a:effectLst>
                  <a:outerShdw blurRad="279400" dist="152400" dir="2700000" algn="ctr" rotWithShape="0">
                    <a:schemeClr val="tx1">
                      <a:alpha val="40000"/>
                    </a:schemeClr>
                  </a:outerShdw>
                </a:effectLst>
                <a:tableStyleId>{5C22544A-7EE6-4342-B048-85BDC9FD1C3A}</a:tableStyleId>
              </a:tblPr>
              <a:tblGrid>
                <a:gridCol w="1656184"/>
                <a:gridCol w="504056"/>
                <a:gridCol w="864096"/>
                <a:gridCol w="720080"/>
              </a:tblGrid>
              <a:tr h="262574">
                <a:tc>
                  <a:txBody>
                    <a:bodyPr/>
                    <a:lstStyle/>
                    <a:p>
                      <a:pPr>
                        <a:lnSpc>
                          <a:spcPct val="115000"/>
                        </a:lnSpc>
                        <a:spcAft>
                          <a:spcPts val="1000"/>
                        </a:spcAft>
                      </a:pPr>
                      <a:r>
                        <a:rPr lang="nl-NL" sz="1000" b="1" dirty="0" smtClean="0">
                          <a:effectLst/>
                          <a:latin typeface="Gill Sans MT" panose="020B0502020104020203" pitchFamily="34" charset="0"/>
                          <a:ea typeface="Calibri"/>
                          <a:cs typeface="Times New Roman"/>
                        </a:rPr>
                        <a:t>consulent</a:t>
                      </a:r>
                      <a:endParaRPr lang="nl-NL" sz="1000" b="1" dirty="0">
                        <a:effectLst/>
                        <a:latin typeface="Gill Sans MT" panose="020B0502020104020203" pitchFamily="34" charset="0"/>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nl-NL" sz="1000" b="1" dirty="0" smtClean="0">
                          <a:effectLst/>
                          <a:latin typeface="Gill Sans MT" panose="020B0502020104020203" pitchFamily="34" charset="0"/>
                          <a:ea typeface="Calibri"/>
                          <a:cs typeface="Times New Roman"/>
                        </a:rPr>
                        <a:t>Factor</a:t>
                      </a:r>
                      <a:endParaRPr lang="nl-NL" sz="1000" b="1" dirty="0">
                        <a:effectLst/>
                        <a:latin typeface="Gill Sans MT" panose="020B0502020104020203" pitchFamily="34" charset="0"/>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nl-NL" sz="1000" b="1" dirty="0" smtClean="0">
                          <a:effectLst/>
                          <a:latin typeface="Gill Sans MT" panose="020B0502020104020203" pitchFamily="34" charset="0"/>
                          <a:ea typeface="Calibri"/>
                          <a:cs typeface="Times New Roman"/>
                        </a:rPr>
                        <a:t>Schoolsoort</a:t>
                      </a:r>
                      <a:endParaRPr lang="nl-NL" sz="1000" b="1" dirty="0">
                        <a:effectLst/>
                        <a:latin typeface="Gill Sans MT" panose="020B0502020104020203" pitchFamily="34" charset="0"/>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nl-NL" sz="1000" b="1" dirty="0" smtClean="0">
                          <a:effectLst/>
                          <a:latin typeface="Gill Sans MT" panose="020B0502020104020203" pitchFamily="34" charset="0"/>
                          <a:ea typeface="Calibri"/>
                          <a:cs typeface="Times New Roman"/>
                        </a:rPr>
                        <a:t>locatie</a:t>
                      </a:r>
                      <a:endParaRPr lang="nl-NL" sz="1000" b="1" dirty="0">
                        <a:effectLst/>
                        <a:latin typeface="Gill Sans MT" panose="020B0502020104020203" pitchFamily="34" charset="0"/>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B.S. Berghuis</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0.65</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err="1">
                          <a:effectLst/>
                        </a:rPr>
                        <a:t>vo</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AMC</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r>
              <a:tr h="293855">
                <a:tc>
                  <a:txBody>
                    <a:bodyPr/>
                    <a:lstStyle/>
                    <a:p>
                      <a:pPr>
                        <a:lnSpc>
                          <a:spcPct val="115000"/>
                        </a:lnSpc>
                        <a:spcAft>
                          <a:spcPts val="1000"/>
                        </a:spcAft>
                      </a:pPr>
                      <a:r>
                        <a:rPr lang="en-GB" sz="1000" dirty="0">
                          <a:effectLst/>
                        </a:rPr>
                        <a:t>Mw. C.J. </a:t>
                      </a:r>
                      <a:r>
                        <a:rPr lang="en-GB" sz="1000" dirty="0" smtClean="0">
                          <a:effectLst/>
                        </a:rPr>
                        <a:t>Hendriks (</a:t>
                      </a:r>
                      <a:r>
                        <a:rPr lang="en-GB" sz="1000" dirty="0" err="1" smtClean="0">
                          <a:effectLst/>
                        </a:rPr>
                        <a:t>Hoofd</a:t>
                      </a:r>
                      <a:r>
                        <a:rPr lang="en-GB" sz="1000" dirty="0" smtClean="0">
                          <a:effectLst/>
                        </a:rPr>
                        <a:t> EV)</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0.83</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bao en vo</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AMC/VUmc</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I. de </a:t>
                      </a:r>
                      <a:r>
                        <a:rPr lang="en-GB" sz="1000" dirty="0" smtClean="0">
                          <a:effectLst/>
                        </a:rPr>
                        <a:t>Jong-Noorlander</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0.58</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err="1">
                          <a:effectLst/>
                        </a:rPr>
                        <a:t>bao</a:t>
                      </a:r>
                      <a:r>
                        <a:rPr lang="en-GB" sz="1000" dirty="0">
                          <a:effectLst/>
                        </a:rPr>
                        <a:t> </a:t>
                      </a:r>
                      <a:r>
                        <a:rPr lang="en-GB" sz="1000" dirty="0" err="1">
                          <a:effectLst/>
                        </a:rPr>
                        <a:t>en</a:t>
                      </a:r>
                      <a:r>
                        <a:rPr lang="en-GB" sz="1000" dirty="0">
                          <a:effectLst/>
                        </a:rPr>
                        <a:t> </a:t>
                      </a:r>
                      <a:r>
                        <a:rPr lang="en-GB" sz="1000" dirty="0" err="1">
                          <a:effectLst/>
                        </a:rPr>
                        <a:t>vo</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AMC</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L. de </a:t>
                      </a:r>
                      <a:r>
                        <a:rPr lang="en-GB" sz="1000" dirty="0" err="1">
                          <a:effectLst/>
                        </a:rPr>
                        <a:t>Jonghe</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0.56</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bao en vo</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VUmc</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err="1">
                          <a:effectLst/>
                        </a:rPr>
                        <a:t>Dhr</a:t>
                      </a:r>
                      <a:r>
                        <a:rPr lang="en-GB" sz="1000" dirty="0">
                          <a:effectLst/>
                        </a:rPr>
                        <a:t>. M.L. Kramer</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0.85</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err="1" smtClean="0">
                          <a:effectLst/>
                        </a:rPr>
                        <a:t>vo</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AMC</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S.M. Meijer</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1.00</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err="1">
                          <a:effectLst/>
                        </a:rPr>
                        <a:t>bao</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AMC</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err="1">
                          <a:effectLst/>
                        </a:rPr>
                        <a:t>Dhr</a:t>
                      </a:r>
                      <a:r>
                        <a:rPr lang="en-GB" sz="1000" dirty="0">
                          <a:effectLst/>
                        </a:rPr>
                        <a:t>. R.P. </a:t>
                      </a:r>
                      <a:r>
                        <a:rPr lang="en-GB" sz="1000" dirty="0" err="1">
                          <a:effectLst/>
                        </a:rPr>
                        <a:t>Pankras</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1.00</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err="1">
                          <a:effectLst/>
                        </a:rPr>
                        <a:t>bao</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AMC</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nl-NL" sz="1000" dirty="0" smtClean="0">
                          <a:effectLst/>
                          <a:latin typeface="Calibri"/>
                          <a:ea typeface="Calibri"/>
                          <a:cs typeface="Times New Roman"/>
                        </a:rPr>
                        <a:t>Mw. W.G. Punt</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0.35</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bao</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VUmc</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M.C. Smienk</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0.54</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bao</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AMC</a:t>
                      </a: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nl-NL" sz="1000" dirty="0" smtClean="0">
                          <a:effectLst/>
                          <a:latin typeface="Calibri"/>
                          <a:ea typeface="Calibri"/>
                          <a:cs typeface="Times New Roman"/>
                        </a:rPr>
                        <a:t>Mw. G.H.M.S. van Spanje</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nl-NL" sz="1000" dirty="0" smtClean="0">
                          <a:effectLst/>
                          <a:latin typeface="Calibri"/>
                          <a:ea typeface="Calibri"/>
                          <a:cs typeface="Times New Roman"/>
                        </a:rPr>
                        <a:t>0.27</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nl-NL" sz="1000" dirty="0" smtClean="0">
                          <a:effectLst/>
                          <a:latin typeface="Calibri"/>
                          <a:ea typeface="Calibri"/>
                          <a:cs typeface="Times New Roman"/>
                        </a:rPr>
                        <a:t>Infotheek</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AMC</a:t>
                      </a:r>
                    </a:p>
                  </a:txBody>
                  <a:tcPr marL="50800" marR="50800" marT="50800" marB="50800">
                    <a:solidFill>
                      <a:schemeClr val="accent6">
                        <a:lumMod val="20000"/>
                        <a:lumOff val="80000"/>
                      </a:schemeClr>
                    </a:solidFill>
                  </a:tcPr>
                </a:tc>
              </a:tr>
              <a:tr h="264757">
                <a:tc>
                  <a:txBody>
                    <a:bodyPr/>
                    <a:lstStyle/>
                    <a:p>
                      <a:pPr>
                        <a:lnSpc>
                          <a:spcPct val="115000"/>
                        </a:lnSpc>
                        <a:spcAft>
                          <a:spcPts val="1000"/>
                        </a:spcAft>
                      </a:pPr>
                      <a:r>
                        <a:rPr lang="en-GB" sz="1000" dirty="0">
                          <a:effectLst/>
                        </a:rPr>
                        <a:t>Mw. B. Vlaar</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smtClean="0">
                          <a:effectLst/>
                        </a:rPr>
                        <a:t>0.25</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a:effectLst/>
                        </a:rPr>
                        <a:t>bao en vo</a:t>
                      </a:r>
                      <a:endParaRPr lang="nl-NL" sz="1000">
                        <a:effectLst/>
                        <a:latin typeface="Calibri"/>
                        <a:ea typeface="Calibri"/>
                        <a:cs typeface="Times New Roman"/>
                      </a:endParaRPr>
                    </a:p>
                  </a:txBody>
                  <a:tcPr marL="50800" marR="50800" marT="50800" marB="50800">
                    <a:solidFill>
                      <a:schemeClr val="accent6">
                        <a:lumMod val="20000"/>
                        <a:lumOff val="80000"/>
                      </a:schemeClr>
                    </a:solidFill>
                  </a:tcPr>
                </a:tc>
                <a:tc>
                  <a:txBody>
                    <a:bodyPr/>
                    <a:lstStyle/>
                    <a:p>
                      <a:pPr>
                        <a:lnSpc>
                          <a:spcPct val="115000"/>
                        </a:lnSpc>
                        <a:spcAft>
                          <a:spcPts val="1000"/>
                        </a:spcAft>
                      </a:pPr>
                      <a:r>
                        <a:rPr lang="en-GB" sz="1000" dirty="0">
                          <a:effectLst/>
                        </a:rPr>
                        <a:t>VUmc</a:t>
                      </a:r>
                      <a:endParaRPr lang="nl-NL" sz="1000" dirty="0">
                        <a:effectLst/>
                        <a:latin typeface="Calibri"/>
                        <a:ea typeface="Calibri"/>
                        <a:cs typeface="Times New Roman"/>
                      </a:endParaRPr>
                    </a:p>
                  </a:txBody>
                  <a:tcPr marL="50800" marR="50800" marT="50800" marB="50800">
                    <a:solidFill>
                      <a:schemeClr val="accent6">
                        <a:lumMod val="20000"/>
                        <a:lumOff val="80000"/>
                      </a:schemeClr>
                    </a:solidFill>
                  </a:tcPr>
                </a:tc>
              </a:tr>
            </a:tbl>
          </a:graphicData>
        </a:graphic>
      </p:graphicFrame>
      <p:sp>
        <p:nvSpPr>
          <p:cNvPr id="12" name="Tekstvak 11"/>
          <p:cNvSpPr txBox="1"/>
          <p:nvPr/>
        </p:nvSpPr>
        <p:spPr>
          <a:xfrm>
            <a:off x="4139952" y="3296017"/>
            <a:ext cx="936104" cy="276999"/>
          </a:xfrm>
          <a:prstGeom prst="rect">
            <a:avLst/>
          </a:prstGeom>
          <a:solidFill>
            <a:schemeClr val="accent6">
              <a:lumMod val="20000"/>
              <a:lumOff val="80000"/>
            </a:schemeClr>
          </a:solidFill>
          <a:effectLst>
            <a:outerShdw blurRad="698500" dist="330200" dir="2400000" algn="ctr" rotWithShape="0">
              <a:schemeClr val="accent3">
                <a:lumMod val="60000"/>
                <a:lumOff val="40000"/>
                <a:alpha val="61000"/>
              </a:schemeClr>
            </a:outerShdw>
          </a:effectLst>
        </p:spPr>
        <p:txBody>
          <a:bodyPr wrap="square" rtlCol="0">
            <a:spAutoFit/>
          </a:bodyPr>
          <a:lstStyle/>
          <a:p>
            <a:r>
              <a:rPr lang="nl-NL" sz="1200" b="1" dirty="0" smtClean="0">
                <a:latin typeface="Gill Sans MT" panose="020B0502020104020203" pitchFamily="34" charset="0"/>
              </a:rPr>
              <a:t>Personeel</a:t>
            </a:r>
            <a:r>
              <a:rPr lang="nl-NL" sz="1200" dirty="0" smtClean="0">
                <a:latin typeface="Gill Sans MT" panose="020B0502020104020203" pitchFamily="34" charset="0"/>
              </a:rPr>
              <a:t>:</a:t>
            </a:r>
            <a:endParaRPr lang="nl-NL" sz="1200" dirty="0">
              <a:latin typeface="Gill Sans MT" panose="020B0502020104020203" pitchFamily="34" charset="0"/>
            </a:endParaRPr>
          </a:p>
        </p:txBody>
      </p:sp>
      <p:sp>
        <p:nvSpPr>
          <p:cNvPr id="13" name="Tekstvak 12"/>
          <p:cNvSpPr txBox="1"/>
          <p:nvPr/>
        </p:nvSpPr>
        <p:spPr>
          <a:xfrm>
            <a:off x="467544" y="5596498"/>
            <a:ext cx="4320480" cy="784830"/>
          </a:xfrm>
          <a:prstGeom prst="rect">
            <a:avLst/>
          </a:prstGeom>
          <a:solidFill>
            <a:schemeClr val="accent3">
              <a:lumMod val="40000"/>
              <a:lumOff val="60000"/>
            </a:schemeClr>
          </a:solidFill>
          <a:effectLst>
            <a:glow rad="63500">
              <a:schemeClr val="accent4">
                <a:lumMod val="75000"/>
                <a:alpha val="65000"/>
              </a:schemeClr>
            </a:glow>
            <a:outerShdw blurRad="279400" dist="152400" dir="2700000" algn="ctr" rotWithShape="0">
              <a:schemeClr val="tx1">
                <a:alpha val="40000"/>
              </a:schemeClr>
            </a:outerShdw>
            <a:softEdge rad="12700"/>
          </a:effectLst>
        </p:spPr>
        <p:txBody>
          <a:bodyPr wrap="square" rtlCol="0">
            <a:spAutoFit/>
          </a:bodyPr>
          <a:lstStyle/>
          <a:p>
            <a:r>
              <a:rPr lang="nl-NL" sz="1200" b="1" dirty="0">
                <a:solidFill>
                  <a:schemeClr val="accent3">
                    <a:lumMod val="50000"/>
                  </a:schemeClr>
                </a:solidFill>
                <a:latin typeface="Gill Sans MT" panose="020B0502020104020203" pitchFamily="34" charset="0"/>
              </a:rPr>
              <a:t>Financiën</a:t>
            </a:r>
            <a:endParaRPr lang="nl-NL" sz="1200" dirty="0">
              <a:solidFill>
                <a:schemeClr val="accent3">
                  <a:lumMod val="50000"/>
                </a:schemeClr>
              </a:solidFill>
              <a:latin typeface="Gill Sans MT" panose="020B0502020104020203" pitchFamily="34" charset="0"/>
            </a:endParaRPr>
          </a:p>
          <a:p>
            <a:r>
              <a:rPr lang="nl-NL" sz="1100" dirty="0">
                <a:solidFill>
                  <a:schemeClr val="accent3">
                    <a:lumMod val="50000"/>
                  </a:schemeClr>
                </a:solidFill>
                <a:latin typeface="Gill Sans MT" panose="020B0502020104020203" pitchFamily="34" charset="0"/>
              </a:rPr>
              <a:t>De huidige personele lasten worden </a:t>
            </a:r>
            <a:r>
              <a:rPr lang="nl-NL" sz="1100" dirty="0" smtClean="0">
                <a:solidFill>
                  <a:schemeClr val="accent3">
                    <a:lumMod val="50000"/>
                  </a:schemeClr>
                </a:solidFill>
                <a:latin typeface="Gill Sans MT" panose="020B0502020104020203" pitchFamily="34" charset="0"/>
              </a:rPr>
              <a:t>volledig </a:t>
            </a:r>
            <a:r>
              <a:rPr lang="nl-NL" sz="1100" dirty="0">
                <a:solidFill>
                  <a:schemeClr val="accent3">
                    <a:lumMod val="50000"/>
                  </a:schemeClr>
                </a:solidFill>
                <a:latin typeface="Gill Sans MT" panose="020B0502020104020203" pitchFamily="34" charset="0"/>
              </a:rPr>
              <a:t>gedekt door de subsidie van </a:t>
            </a:r>
            <a:r>
              <a:rPr lang="nl-NL" sz="1100" dirty="0" smtClean="0">
                <a:solidFill>
                  <a:schemeClr val="accent3">
                    <a:lumMod val="50000"/>
                  </a:schemeClr>
                </a:solidFill>
                <a:latin typeface="Gill Sans MT" panose="020B0502020104020203" pitchFamily="34" charset="0"/>
              </a:rPr>
              <a:t>OCW (</a:t>
            </a:r>
            <a:r>
              <a:rPr lang="nl-NL" sz="1100" dirty="0">
                <a:solidFill>
                  <a:schemeClr val="accent6">
                    <a:lumMod val="75000"/>
                  </a:schemeClr>
                </a:solidFill>
                <a:latin typeface="Gill Sans MT" panose="020B0502020104020203" pitchFamily="34" charset="0"/>
              </a:rPr>
              <a:t>€ </a:t>
            </a:r>
            <a:r>
              <a:rPr lang="nl-NL" sz="1100" dirty="0" smtClean="0">
                <a:solidFill>
                  <a:schemeClr val="accent6">
                    <a:lumMod val="75000"/>
                  </a:schemeClr>
                </a:solidFill>
                <a:latin typeface="Gill Sans MT" panose="020B0502020104020203" pitchFamily="34" charset="0"/>
              </a:rPr>
              <a:t>548.056,-</a:t>
            </a:r>
            <a:r>
              <a:rPr lang="nl-NL" sz="1100" dirty="0" smtClean="0">
                <a:solidFill>
                  <a:schemeClr val="accent3">
                    <a:lumMod val="50000"/>
                  </a:schemeClr>
                </a:solidFill>
                <a:latin typeface="Gill Sans MT" panose="020B0502020104020203" pitchFamily="34" charset="0"/>
              </a:rPr>
              <a:t>). Meer informatie over de besteding van dit bedrag is te vinden in de jaarrekening 2017.</a:t>
            </a:r>
            <a:endParaRPr lang="nl-NL" sz="1100" dirty="0">
              <a:solidFill>
                <a:schemeClr val="accent3">
                  <a:lumMod val="50000"/>
                </a:schemeClr>
              </a:solidFill>
              <a:latin typeface="Gill Sans MT" panose="020B0502020104020203" pitchFamily="34" charset="0"/>
            </a:endParaRPr>
          </a:p>
        </p:txBody>
      </p:sp>
      <p:pic>
        <p:nvPicPr>
          <p:cNvPr id="2" name="Afbeelding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3284984"/>
            <a:ext cx="2438405" cy="2017780"/>
          </a:xfrm>
          <a:prstGeom prst="rect">
            <a:avLst/>
          </a:prstGeom>
          <a:effectLst>
            <a:outerShdw blurRad="279400" dist="152400" dir="2700000" algn="ctr" rotWithShape="0">
              <a:srgbClr val="000000">
                <a:alpha val="40000"/>
              </a:srgbClr>
            </a:outerShdw>
          </a:effectLst>
        </p:spPr>
      </p:pic>
      <p:pic>
        <p:nvPicPr>
          <p:cNvPr id="7" name="Afbeelding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04" y="901574"/>
            <a:ext cx="8753182" cy="2239393"/>
          </a:xfrm>
          <a:prstGeom prst="rect">
            <a:avLst/>
          </a:prstGeom>
        </p:spPr>
      </p:pic>
    </p:spTree>
    <p:extLst>
      <p:ext uri="{BB962C8B-B14F-4D97-AF65-F5344CB8AC3E}">
        <p14:creationId xmlns:p14="http://schemas.microsoft.com/office/powerpoint/2010/main" val="879420933"/>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Afbeelding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3609"/>
            <a:ext cx="9144000" cy="6581775"/>
          </a:xfrm>
          <a:prstGeom prst="rect">
            <a:avLst/>
          </a:prstGeom>
        </p:spPr>
      </p:pic>
      <p:sp>
        <p:nvSpPr>
          <p:cNvPr id="6" name="Tekstvak 5"/>
          <p:cNvSpPr txBox="1"/>
          <p:nvPr/>
        </p:nvSpPr>
        <p:spPr>
          <a:xfrm>
            <a:off x="107504" y="44624"/>
            <a:ext cx="2592288" cy="830997"/>
          </a:xfrm>
          <a:prstGeom prst="rect">
            <a:avLst/>
          </a:prstGeom>
          <a:noFill/>
        </p:spPr>
        <p:txBody>
          <a:bodyPr wrap="square" rtlCol="0">
            <a:spAutoFit/>
          </a:bodyPr>
          <a:lstStyle/>
          <a:p>
            <a:r>
              <a:rPr lang="nl-NL" sz="4800" b="1" dirty="0" smtClean="0">
                <a:solidFill>
                  <a:schemeClr val="bg1">
                    <a:lumMod val="85000"/>
                  </a:schemeClr>
                </a:solidFill>
                <a:latin typeface="Gill Sans MT" panose="020B0502020104020203" pitchFamily="34" charset="0"/>
              </a:rPr>
              <a:t>Op naar</a:t>
            </a:r>
            <a:endParaRPr lang="nl-NL" sz="4800" b="1" dirty="0">
              <a:solidFill>
                <a:schemeClr val="bg1">
                  <a:lumMod val="85000"/>
                </a:schemeClr>
              </a:solidFill>
              <a:latin typeface="Gill Sans MT" panose="020B0502020104020203" pitchFamily="34" charset="0"/>
            </a:endParaRPr>
          </a:p>
        </p:txBody>
      </p:sp>
    </p:spTree>
    <p:extLst>
      <p:ext uri="{BB962C8B-B14F-4D97-AF65-F5344CB8AC3E}">
        <p14:creationId xmlns:p14="http://schemas.microsoft.com/office/powerpoint/2010/main" val="2961746409"/>
      </p:ext>
    </p:extLst>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4391</TotalTime>
  <Words>1702</Words>
  <Application>Microsoft Office PowerPoint</Application>
  <PresentationFormat>Diavoorstelling (4:3)</PresentationFormat>
  <Paragraphs>141</Paragraphs>
  <Slides>15</Slides>
  <Notes>1</Notes>
  <HiddenSlides>0</HiddenSlides>
  <MMClips>0</MMClips>
  <ScaleCrop>false</ScaleCrop>
  <HeadingPairs>
    <vt:vector size="4" baseType="variant">
      <vt:variant>
        <vt:lpstr>Thema</vt:lpstr>
      </vt:variant>
      <vt:variant>
        <vt:i4>1</vt:i4>
      </vt:variant>
      <vt:variant>
        <vt:lpstr>Diatitels</vt:lpstr>
      </vt:variant>
      <vt:variant>
        <vt:i4>15</vt:i4>
      </vt:variant>
    </vt:vector>
  </HeadingPairs>
  <TitlesOfParts>
    <vt:vector size="16" baseType="lpstr">
      <vt:lpstr>Kantoorthema</vt:lpstr>
      <vt:lpstr>Educatieve Voorziening AMC/VUmc</vt:lpstr>
      <vt:lpstr>Educatieve Voorziening AMC/VUmc</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AMC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Educatieve Voorziening AMC/VUmc</dc:title>
  <dc:creator>M.L. Kramer</dc:creator>
  <cp:lastModifiedBy>M.L. Kramer</cp:lastModifiedBy>
  <cp:revision>144</cp:revision>
  <dcterms:created xsi:type="dcterms:W3CDTF">2016-04-12T12:44:57Z</dcterms:created>
  <dcterms:modified xsi:type="dcterms:W3CDTF">2018-04-26T14:25:33Z</dcterms:modified>
</cp:coreProperties>
</file>